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82" r:id="rId5"/>
    <p:sldId id="259" r:id="rId6"/>
    <p:sldId id="260" r:id="rId7"/>
    <p:sldId id="261" r:id="rId8"/>
    <p:sldId id="262" r:id="rId9"/>
    <p:sldId id="263" r:id="rId10"/>
    <p:sldId id="264" r:id="rId11"/>
    <p:sldId id="265" r:id="rId12"/>
    <p:sldId id="266" r:id="rId13"/>
    <p:sldId id="285" r:id="rId14"/>
    <p:sldId id="267" r:id="rId15"/>
    <p:sldId id="268" r:id="rId16"/>
    <p:sldId id="269" r:id="rId17"/>
    <p:sldId id="270" r:id="rId18"/>
    <p:sldId id="286" r:id="rId19"/>
    <p:sldId id="288" r:id="rId20"/>
    <p:sldId id="289" r:id="rId21"/>
    <p:sldId id="290" r:id="rId22"/>
    <p:sldId id="291" r:id="rId23"/>
    <p:sldId id="292" r:id="rId24"/>
    <p:sldId id="304" r:id="rId25"/>
    <p:sldId id="305" r:id="rId26"/>
    <p:sldId id="306" r:id="rId27"/>
    <p:sldId id="293" r:id="rId28"/>
    <p:sldId id="294" r:id="rId29"/>
    <p:sldId id="295" r:id="rId30"/>
    <p:sldId id="296" r:id="rId31"/>
    <p:sldId id="297" r:id="rId32"/>
    <p:sldId id="298" r:id="rId33"/>
    <p:sldId id="299" r:id="rId34"/>
    <p:sldId id="300" r:id="rId35"/>
    <p:sldId id="301" r:id="rId36"/>
    <p:sldId id="302" r:id="rId37"/>
    <p:sldId id="303" r:id="rId38"/>
    <p:sldId id="271" r:id="rId39"/>
    <p:sldId id="309" r:id="rId40"/>
    <p:sldId id="310" r:id="rId41"/>
    <p:sldId id="311" r:id="rId4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3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4A75A-5339-4958-9708-C8D1004F10DF}" type="datetimeFigureOut">
              <a:rPr kumimoji="1" lang="ja-JP" altLang="en-US" smtClean="0"/>
              <a:pPr/>
              <a:t>2010/3/13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C905-869C-4E5D-931D-044F6B91F90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043C905-869C-4E5D-931D-044F6B91F900}" type="slidenum">
              <a:rPr kumimoji="1" lang="ja-JP" altLang="en-US" smtClean="0"/>
              <a:pPr/>
              <a:t>9</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8157F-502D-4B36-B1BA-BC84AC9C8C3C}" type="slidenum">
              <a:rPr lang="en-US" altLang="ja-JP"/>
              <a:pPr/>
              <a:t>35</a:t>
            </a:fld>
            <a:endParaRPr lang="en-US" altLang="ja-JP"/>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ja-JP"/>
              <a:t>In the </a:t>
            </a:r>
            <a:r>
              <a:rPr lang="ja-JP" altLang="en-US"/>
              <a:t>斜め前 </a:t>
            </a:r>
            <a:r>
              <a:rPr lang="en-US" altLang="ja-JP"/>
              <a:t>view, the differences in the shape and the size of the pharynx are very prominent. You can see differences in the larynx tube and the piriform sinuses as well.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0643-FD28-4D7C-859A-5CEB4D61933E}" type="slidenum">
              <a:rPr lang="en-US" altLang="ja-JP"/>
              <a:pPr/>
              <a:t>36</a:t>
            </a:fld>
            <a:endParaRPr lang="en-US" altLang="ja-JP"/>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ja-JP" dirty="0"/>
              <a:t>From the back, you can the shape and the size of the </a:t>
            </a:r>
            <a:r>
              <a:rPr lang="en-US" altLang="ja-JP" dirty="0" err="1"/>
              <a:t>piriform</a:t>
            </a:r>
            <a:r>
              <a:rPr lang="en-US" altLang="ja-JP" dirty="0"/>
              <a:t> sinuses vary among the voice types more clearly; they are almost nonexistent in Villain Type I whereas they are enlarged very much in Villain Type II, and the rest are somewhere in the middle.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4408A-32CF-4CEF-BB99-10271DB0521F}" type="slidenum">
              <a:rPr lang="en-US" altLang="ja-JP"/>
              <a:pPr/>
              <a:t>37</a:t>
            </a:fld>
            <a:endParaRPr lang="en-US" altLang="ja-JP"/>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D3C532-3C8E-4FD4-B614-B53CE2145297}" type="slidenum">
              <a:rPr lang="en-US" altLang="ja-JP"/>
              <a:pPr/>
              <a:t>27</a:t>
            </a:fld>
            <a:endParaRPr lang="en-US" altLang="ja-JP"/>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972EB-569F-4ECB-9A57-3B321985B6FA}" type="slidenum">
              <a:rPr lang="en-US" altLang="ja-JP"/>
              <a:pPr/>
              <a:t>28</a:t>
            </a:fld>
            <a:endParaRPr lang="en-US" altLang="ja-JP"/>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74C50-1237-4660-A9D2-E82E7C492917}" type="slidenum">
              <a:rPr lang="en-US" altLang="ja-JP"/>
              <a:pPr/>
              <a:t>29</a:t>
            </a:fld>
            <a:endParaRPr lang="en-US" altLang="ja-JP"/>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9A104-0D13-46A9-A5C1-870B198A4EC4}" type="slidenum">
              <a:rPr lang="en-US" altLang="ja-JP"/>
              <a:pPr/>
              <a:t>30</a:t>
            </a:fld>
            <a:endParaRPr lang="en-US" altLang="ja-JP"/>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ja-JP"/>
              <a:t>Results. This is the mid-sagittal image of the normal setting. For each voice type, I performed tracings in order to extract the visible outlines of the vocal tract, hyoid bone, and a few landmarks.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0B01A-D544-41A3-8CCB-240C77FFF127}" type="slidenum">
              <a:rPr lang="en-US" altLang="ja-JP"/>
              <a:pPr/>
              <a:t>31</a:t>
            </a:fld>
            <a:endParaRPr lang="en-US" altLang="ja-JP"/>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ja-JP"/>
              <a:t>This figure compares the two Hero Type voices with the normal setting. The two voices are superimposed on the normal setting, which is gray – Hero Type I in solid line, and Hero Type II in broken line. As you can see, deviations from the normal setting are not large in these settings. The vocal tract lengths are little shorter in both voice types than the normal setting. There are some more differences in the pharyngeal area and other articulators.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16512-2F61-4476-8204-00A6F65FB650}" type="slidenum">
              <a:rPr lang="en-US" altLang="ja-JP"/>
              <a:pPr/>
              <a:t>32</a:t>
            </a:fld>
            <a:endParaRPr lang="en-US" altLang="ja-JP"/>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ltLang="ja-JP"/>
              <a:t>Now, turning to the villainous voices, deviations from the normal setting are much larger. Again they are superimposed on the normal setting: Villain Type I in solid line, and Villain Type II in broken line. The deviations from the normal setting are quite remarkable in both villain types and the largest deviations are in the pharyngeal and laryngeal areas. In Villain Type I, everything is squeezed upward and it’s got a narrow pharynx and small larynx tube. On the other hand, Villain Type II has an elongated vocal tract; as a result, it’s got an enlarged pharynx and larynx tube. Larynx heights differ accordingly, so do the shapes of the vallecula. The places of the hyoid bone also deviate from the normal setting quite a bit for both settings.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5E418-8F1E-47B6-8C36-C6BD127D0F2A}" type="slidenum">
              <a:rPr lang="en-US" altLang="ja-JP"/>
              <a:pPr/>
              <a:t>33</a:t>
            </a:fld>
            <a:endParaRPr lang="en-US" altLang="ja-JP"/>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ja-JP"/>
              <a:t>I’m going to show you these differences from a different angle using 3D images reconstructed by Emi, the second author. For those of you who have never seen such pictures, I have to tell you that they are not dinosaurs but they represent the vocal tract volume. You are going to see three different views, lateral view, diagonal view and posterior view of the five settings.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87235-AB41-4BA1-8C85-198C3C13B245}" type="slidenum">
              <a:rPr lang="en-US" altLang="ja-JP"/>
              <a:pPr/>
              <a:t>34</a:t>
            </a:fld>
            <a:endParaRPr lang="en-US" altLang="ja-JP"/>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ja-JP"/>
              <a:t>When you see the five setting from the side, the differences in the vocal tract lengths become clearer. The line was drawn at the level of the glottis of the normal setting. You can see that the shortest is Villain I, the two Hero Type voices are slightly longer than that, then normal, and Villain II is much longer than normal, which is 1.34 times as large as Normal.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00A3594F-C561-4BE4-953D-14BBBF7190AF}"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1BB061-0926-4783-B24F-AD52B83E92A8}" type="datetimeFigureOut">
              <a:rPr kumimoji="1" lang="ja-JP" altLang="en-US" smtClean="0"/>
              <a:pPr/>
              <a:t>2010/3/13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A213DA0-22AD-4056-B2DC-56D22D7E95D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BB061-0926-4783-B24F-AD52B83E92A8}" type="datetimeFigureOut">
              <a:rPr kumimoji="1" lang="ja-JP" altLang="en-US" smtClean="0"/>
              <a:pPr/>
              <a:t>2010/3/13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13DA0-22AD-4056-B2DC-56D22D7E95D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teshi\Documents\UVic\test12.aif" TargetMode="External"/><Relationship Id="rId1" Type="http://schemas.openxmlformats.org/officeDocument/2006/relationships/audio" Target="file:///C:\Users\mteshi\Documents\UVic\test11.aif"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notesSlide" Target="../notesSlides/notesSlide4.xml"/><Relationship Id="rId12"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slideLayout" Target="../slideLayouts/slideLayout6.xml"/><Relationship Id="rId11" Type="http://schemas.openxmlformats.org/officeDocument/2006/relationships/image" Target="../media/image16.png"/><Relationship Id="rId5" Type="http://schemas.openxmlformats.org/officeDocument/2006/relationships/audio" Target="../media/audio5.wav"/><Relationship Id="rId10" Type="http://schemas.openxmlformats.org/officeDocument/2006/relationships/image" Target="../media/image15.png"/><Relationship Id="rId4" Type="http://schemas.openxmlformats.org/officeDocument/2006/relationships/audio" Target="../media/audio4.wav"/><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44661"/>
            <a:ext cx="7772400" cy="1470025"/>
          </a:xfrm>
        </p:spPr>
        <p:txBody>
          <a:bodyPr>
            <a:normAutofit/>
          </a:bodyPr>
          <a:lstStyle/>
          <a:p>
            <a:r>
              <a:rPr kumimoji="1" lang="en-US" altLang="ja-JP" dirty="0" smtClean="0"/>
              <a:t>Voices in </a:t>
            </a:r>
            <a:r>
              <a:rPr kumimoji="1" lang="en-US" altLang="ja-JP" dirty="0" smtClean="0"/>
              <a:t>Anime</a:t>
            </a:r>
            <a:endParaRPr kumimoji="1" lang="ja-JP" altLang="en-US" dirty="0"/>
          </a:p>
        </p:txBody>
      </p:sp>
      <p:sp>
        <p:nvSpPr>
          <p:cNvPr id="3" name="サブタイトル 2"/>
          <p:cNvSpPr>
            <a:spLocks noGrp="1"/>
          </p:cNvSpPr>
          <p:nvPr>
            <p:ph type="subTitle" idx="1"/>
          </p:nvPr>
        </p:nvSpPr>
        <p:spPr/>
        <p:txBody>
          <a:bodyPr>
            <a:normAutofit/>
          </a:bodyPr>
          <a:lstStyle/>
          <a:p>
            <a:r>
              <a:rPr kumimoji="1" lang="en-US" altLang="ja-JP" dirty="0" smtClean="0">
                <a:solidFill>
                  <a:schemeClr val="tx1"/>
                </a:solidFill>
              </a:rPr>
              <a:t>Mihoko Teshigawara</a:t>
            </a:r>
          </a:p>
          <a:p>
            <a:r>
              <a:rPr lang="en-US" altLang="ja-JP" dirty="0" smtClean="0">
                <a:solidFill>
                  <a:schemeClr val="tx1"/>
                </a:solidFill>
              </a:rPr>
              <a:t>Komazawa University, Japan</a:t>
            </a:r>
            <a:endParaRPr kumimoji="1" lang="en-US" altLang="ja-JP" dirty="0" smtClean="0">
              <a:solidFill>
                <a:schemeClr val="tx1"/>
              </a:solidFill>
            </a:endParaRPr>
          </a:p>
          <a:p>
            <a:r>
              <a:rPr lang="en-US" altLang="ja-JP" dirty="0" smtClean="0">
                <a:solidFill>
                  <a:schemeClr val="tx1"/>
                </a:solidFill>
              </a:rPr>
              <a:t>m</a:t>
            </a:r>
            <a:r>
              <a:rPr lang="en-US" altLang="ja-JP" dirty="0" smtClean="0">
                <a:solidFill>
                  <a:schemeClr val="tx1"/>
                </a:solidFill>
              </a:rPr>
              <a:t>teshi</a:t>
            </a:r>
            <a:r>
              <a:rPr lang="en-US" altLang="ja-JP" dirty="0" smtClean="0">
                <a:solidFill>
                  <a:srgbClr val="FF0000"/>
                </a:solidFill>
              </a:rPr>
              <a:t>_at_</a:t>
            </a:r>
            <a:r>
              <a:rPr lang="en-US" altLang="ja-JP" dirty="0" smtClean="0">
                <a:solidFill>
                  <a:schemeClr val="tx1"/>
                </a:solidFill>
              </a:rPr>
              <a:t>komazawa-u.ac.jp</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Auditory Analysis (4/4): Results (2/2)</a:t>
            </a:r>
            <a:endParaRPr kumimoji="1" lang="ja-JP" altLang="en-US" dirty="0"/>
          </a:p>
        </p:txBody>
      </p:sp>
      <p:sp>
        <p:nvSpPr>
          <p:cNvPr id="3" name="コンテンツ プレースホルダ 2"/>
          <p:cNvSpPr>
            <a:spLocks noGrp="1"/>
          </p:cNvSpPr>
          <p:nvPr>
            <p:ph idx="1"/>
          </p:nvPr>
        </p:nvSpPr>
        <p:spPr>
          <a:xfrm>
            <a:off x="457200" y="1428736"/>
            <a:ext cx="8229600" cy="4786346"/>
          </a:xfrm>
        </p:spPr>
        <p:txBody>
          <a:bodyPr>
            <a:noAutofit/>
          </a:bodyPr>
          <a:lstStyle/>
          <a:p>
            <a:pPr>
              <a:lnSpc>
                <a:spcPct val="90000"/>
              </a:lnSpc>
              <a:spcBef>
                <a:spcPts val="600"/>
              </a:spcBef>
            </a:pPr>
            <a:r>
              <a:rPr lang="en-US" altLang="ja-JP" dirty="0" smtClean="0"/>
              <a:t>Characteristics of Villain Type I voices coincide with those expressing negative emotions (Scherer, 1986)</a:t>
            </a:r>
          </a:p>
          <a:p>
            <a:pPr>
              <a:lnSpc>
                <a:spcPct val="90000"/>
              </a:lnSpc>
              <a:spcBef>
                <a:spcPts val="600"/>
              </a:spcBef>
            </a:pPr>
            <a:r>
              <a:rPr lang="en-US" altLang="ja-JP" dirty="0" smtClean="0"/>
              <a:t>Pharyngeal expansion (=larynx lowering) in Villain Type II voices might be comparable to that in </a:t>
            </a:r>
            <a:r>
              <a:rPr lang="en-US" altLang="ja-JP" i="1" dirty="0" err="1" smtClean="0"/>
              <a:t>wayang</a:t>
            </a:r>
            <a:r>
              <a:rPr lang="en-US" altLang="ja-JP" dirty="0" smtClean="0"/>
              <a:t> (puppet) voices expressing negative emotions (</a:t>
            </a:r>
            <a:r>
              <a:rPr lang="en-US" altLang="ja-JP" dirty="0" err="1" smtClean="0"/>
              <a:t>Poedjosoedarmo</a:t>
            </a:r>
            <a:r>
              <a:rPr lang="en-US" altLang="ja-JP" dirty="0" smtClean="0"/>
              <a:t>, 1986)</a:t>
            </a:r>
          </a:p>
          <a:p>
            <a:pPr>
              <a:lnSpc>
                <a:spcPct val="90000"/>
              </a:lnSpc>
              <a:spcBef>
                <a:spcPts val="600"/>
              </a:spcBef>
            </a:pPr>
            <a:r>
              <a:rPr lang="en-US" altLang="ja-JP" dirty="0" smtClean="0"/>
              <a:t>Vocal stereotypes of bad characters might have something to do with vocal expressions of negative emotions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Acoustic Analysis (1/3): Methods</a:t>
            </a:r>
            <a:endParaRPr kumimoji="1" lang="ja-JP" altLang="en-US" dirty="0"/>
          </a:p>
        </p:txBody>
      </p:sp>
      <p:sp>
        <p:nvSpPr>
          <p:cNvPr id="3" name="コンテンツ プレースホルダ 2"/>
          <p:cNvSpPr>
            <a:spLocks noGrp="1"/>
          </p:cNvSpPr>
          <p:nvPr>
            <p:ph idx="1"/>
          </p:nvPr>
        </p:nvSpPr>
        <p:spPr>
          <a:xfrm>
            <a:off x="457200" y="1600200"/>
            <a:ext cx="8229600" cy="4900634"/>
          </a:xfrm>
        </p:spPr>
        <p:txBody>
          <a:bodyPr>
            <a:normAutofit fontScale="92500" lnSpcReduction="20000"/>
          </a:bodyPr>
          <a:lstStyle/>
          <a:p>
            <a:r>
              <a:rPr lang="en-US" altLang="ja-JP" dirty="0" smtClean="0"/>
              <a:t>Pitch: Measuring fundamental frequency (F0) for stretch of speech for each speaker</a:t>
            </a:r>
          </a:p>
          <a:p>
            <a:pPr lvl="1"/>
            <a:r>
              <a:rPr lang="en-US" altLang="ja-JP" dirty="0" smtClean="0"/>
              <a:t>Mean F0 = overall tendency of pitch height</a:t>
            </a:r>
          </a:p>
          <a:p>
            <a:pPr lvl="1"/>
            <a:r>
              <a:rPr lang="en-US" altLang="ja-JP" dirty="0" smtClean="0"/>
              <a:t>Standard Deviation of F0 = pitch range</a:t>
            </a:r>
            <a:endParaRPr lang="ja-JP" altLang="en-US" dirty="0" smtClean="0"/>
          </a:p>
          <a:p>
            <a:r>
              <a:rPr lang="en-US" altLang="ja-JP" dirty="0" smtClean="0"/>
              <a:t>Vowels: Measuring first two vowel formant frequencies (F1 and F2) of vowels /a, </a:t>
            </a:r>
            <a:r>
              <a:rPr lang="en-US" altLang="ja-JP" dirty="0" err="1" smtClean="0"/>
              <a:t>i</a:t>
            </a:r>
            <a:r>
              <a:rPr lang="en-US" altLang="ja-JP" dirty="0" smtClean="0"/>
              <a:t>, o/ for each speaker</a:t>
            </a:r>
          </a:p>
          <a:p>
            <a:pPr lvl="1"/>
            <a:r>
              <a:rPr lang="en-US" altLang="ja-JP" dirty="0" smtClean="0"/>
              <a:t>Mean F1 and F2</a:t>
            </a:r>
          </a:p>
          <a:p>
            <a:r>
              <a:rPr kumimoji="1" lang="en-US" altLang="ja-JP" dirty="0" smtClean="0"/>
              <a:t> Spectrographic </a:t>
            </a:r>
            <a:r>
              <a:rPr kumimoji="1" lang="en-US" altLang="ja-JP" dirty="0" smtClean="0"/>
              <a:t>analysis</a:t>
            </a:r>
          </a:p>
          <a:p>
            <a:r>
              <a:rPr kumimoji="1" lang="en-US" altLang="ja-JP" dirty="0" smtClean="0"/>
              <a:t>See </a:t>
            </a:r>
            <a:r>
              <a:rPr kumimoji="1" lang="en-US" altLang="ja-JP" dirty="0" err="1" smtClean="0"/>
              <a:t>Teshigawara</a:t>
            </a:r>
            <a:r>
              <a:rPr kumimoji="1" lang="en-US" altLang="ja-JP" dirty="0" smtClean="0"/>
              <a:t> (2003) for more details and results</a:t>
            </a:r>
            <a:endParaRPr kumimoji="1" lang="en-US" altLang="ja-JP"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Acoustic Analysis (2/3): Results (1/2)</a:t>
            </a:r>
            <a:endParaRPr kumimoji="1" lang="ja-JP" altLang="en-US" dirty="0"/>
          </a:p>
        </p:txBody>
      </p:sp>
      <p:pic>
        <p:nvPicPr>
          <p:cNvPr id="4" name="Picture 4" descr="MHM1"/>
          <p:cNvPicPr>
            <a:picLocks noChangeAspect="1" noChangeArrowheads="1"/>
          </p:cNvPicPr>
          <p:nvPr/>
        </p:nvPicPr>
        <p:blipFill>
          <a:blip r:embed="rId2" cstate="print">
            <a:grayscl/>
          </a:blip>
          <a:srcRect/>
          <a:stretch>
            <a:fillRect/>
          </a:stretch>
        </p:blipFill>
        <p:spPr>
          <a:xfrm>
            <a:off x="481042" y="1857378"/>
            <a:ext cx="8305800" cy="2000250"/>
          </a:xfrm>
          <a:prstGeom prst="rect">
            <a:avLst/>
          </a:prstGeom>
          <a:noFill/>
          <a:ln/>
        </p:spPr>
      </p:pic>
      <p:pic>
        <p:nvPicPr>
          <p:cNvPr id="6" name="Picture 5" descr="GHM2"/>
          <p:cNvPicPr>
            <a:picLocks noChangeAspect="1" noChangeArrowheads="1"/>
          </p:cNvPicPr>
          <p:nvPr/>
        </p:nvPicPr>
        <p:blipFill>
          <a:blip r:embed="rId3" cstate="print">
            <a:grayscl/>
          </a:blip>
          <a:srcRect/>
          <a:stretch>
            <a:fillRect/>
          </a:stretch>
        </p:blipFill>
        <p:spPr>
          <a:xfrm>
            <a:off x="500034" y="4500570"/>
            <a:ext cx="8001000" cy="2001838"/>
          </a:xfrm>
          <a:prstGeom prst="rect">
            <a:avLst/>
          </a:prstGeom>
          <a:noFill/>
          <a:ln/>
        </p:spPr>
      </p:pic>
      <p:sp>
        <p:nvSpPr>
          <p:cNvPr id="7" name="テキスト ボックス 6"/>
          <p:cNvSpPr txBox="1"/>
          <p:nvPr/>
        </p:nvSpPr>
        <p:spPr>
          <a:xfrm>
            <a:off x="714348" y="1357298"/>
            <a:ext cx="6072230" cy="523220"/>
          </a:xfrm>
          <a:prstGeom prst="rect">
            <a:avLst/>
          </a:prstGeom>
          <a:noFill/>
        </p:spPr>
        <p:txBody>
          <a:bodyPr wrap="square" rtlCol="0">
            <a:spAutoFit/>
          </a:bodyPr>
          <a:lstStyle/>
          <a:p>
            <a:r>
              <a:rPr lang="en-US" altLang="ja-JP" sz="2800" dirty="0" smtClean="0"/>
              <a:t>Spectrogram of a Hero Type I voice</a:t>
            </a:r>
            <a:endParaRPr lang="ja-JP" altLang="en-US" sz="2800" dirty="0" smtClean="0"/>
          </a:p>
        </p:txBody>
      </p:sp>
      <p:sp>
        <p:nvSpPr>
          <p:cNvPr id="8" name="テキスト ボックス 7"/>
          <p:cNvSpPr txBox="1"/>
          <p:nvPr/>
        </p:nvSpPr>
        <p:spPr>
          <a:xfrm>
            <a:off x="714348" y="3977350"/>
            <a:ext cx="6072230" cy="523220"/>
          </a:xfrm>
          <a:prstGeom prst="rect">
            <a:avLst/>
          </a:prstGeom>
          <a:noFill/>
        </p:spPr>
        <p:txBody>
          <a:bodyPr wrap="square" rtlCol="0">
            <a:spAutoFit/>
          </a:bodyPr>
          <a:lstStyle/>
          <a:p>
            <a:r>
              <a:rPr lang="en-US" altLang="ja-JP" sz="2800" dirty="0" smtClean="0"/>
              <a:t>Spectrogram of a Hero Type II voice</a:t>
            </a:r>
            <a:endParaRPr lang="ja-JP" alt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QVM1"/>
          <p:cNvPicPr>
            <a:picLocks noGrp="1" noChangeAspect="1" noChangeArrowheads="1"/>
          </p:cNvPicPr>
          <p:nvPr>
            <p:ph sz="half" idx="1"/>
          </p:nvPr>
        </p:nvPicPr>
        <p:blipFill>
          <a:blip r:embed="rId2" cstate="print"/>
          <a:srcRect/>
          <a:stretch>
            <a:fillRect/>
          </a:stretch>
        </p:blipFill>
        <p:spPr>
          <a:xfrm>
            <a:off x="685800" y="1817692"/>
            <a:ext cx="6553200" cy="2254250"/>
          </a:xfrm>
          <a:noFill/>
          <a:ln/>
        </p:spPr>
      </p:pic>
      <p:sp>
        <p:nvSpPr>
          <p:cNvPr id="8" name="タイトル 1"/>
          <p:cNvSpPr>
            <a:spLocks noGrp="1"/>
          </p:cNvSpPr>
          <p:nvPr>
            <p:ph type="title"/>
          </p:nvPr>
        </p:nvSpPr>
        <p:spPr>
          <a:xfrm>
            <a:off x="457200" y="274638"/>
            <a:ext cx="8229600" cy="1143000"/>
          </a:xfrm>
        </p:spPr>
        <p:txBody>
          <a:bodyPr>
            <a:normAutofit fontScale="90000"/>
          </a:bodyPr>
          <a:lstStyle/>
          <a:p>
            <a:r>
              <a:rPr kumimoji="1" lang="en-US" altLang="ja-JP" dirty="0" smtClean="0"/>
              <a:t>Acoustic Analysis (3/3): Results (2/2)</a:t>
            </a:r>
            <a:endParaRPr kumimoji="1" lang="ja-JP" altLang="en-US" dirty="0"/>
          </a:p>
        </p:txBody>
      </p:sp>
      <p:sp>
        <p:nvSpPr>
          <p:cNvPr id="9" name="テキスト ボックス 8"/>
          <p:cNvSpPr txBox="1"/>
          <p:nvPr/>
        </p:nvSpPr>
        <p:spPr>
          <a:xfrm>
            <a:off x="857224" y="1262706"/>
            <a:ext cx="6072230" cy="523220"/>
          </a:xfrm>
          <a:prstGeom prst="rect">
            <a:avLst/>
          </a:prstGeom>
          <a:noFill/>
        </p:spPr>
        <p:txBody>
          <a:bodyPr wrap="square" rtlCol="0">
            <a:spAutoFit/>
          </a:bodyPr>
          <a:lstStyle/>
          <a:p>
            <a:r>
              <a:rPr lang="en-US" altLang="ja-JP" sz="2800" dirty="0" smtClean="0"/>
              <a:t>Spectrogram of a Villain Type I voice</a:t>
            </a:r>
            <a:endParaRPr lang="ja-JP" alt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Perceptual Experiment (1/10): Overview (1/4)</a:t>
            </a:r>
            <a:endParaRPr kumimoji="1" lang="ja-JP" altLang="en-US" dirty="0"/>
          </a:p>
        </p:txBody>
      </p:sp>
      <p:sp>
        <p:nvSpPr>
          <p:cNvPr id="3" name="コンテンツ プレースホルダ 2"/>
          <p:cNvSpPr>
            <a:spLocks noGrp="1"/>
          </p:cNvSpPr>
          <p:nvPr>
            <p:ph idx="1"/>
          </p:nvPr>
        </p:nvSpPr>
        <p:spPr>
          <a:xfrm>
            <a:off x="457200" y="1600200"/>
            <a:ext cx="8229600" cy="5043510"/>
          </a:xfrm>
        </p:spPr>
        <p:txBody>
          <a:bodyPr>
            <a:normAutofit fontScale="92500" lnSpcReduction="20000"/>
          </a:bodyPr>
          <a:lstStyle/>
          <a:p>
            <a:r>
              <a:rPr kumimoji="1" lang="en-US" altLang="ja-JP" dirty="0" smtClean="0"/>
              <a:t>Two separate experiments using speakers / listeners of two languages (i.e., Japanese and Hebrew)</a:t>
            </a:r>
          </a:p>
          <a:p>
            <a:r>
              <a:rPr lang="en-US" altLang="ja-JP" dirty="0" smtClean="0"/>
              <a:t>Aims: To examine</a:t>
            </a:r>
          </a:p>
          <a:p>
            <a:pPr lvl="1"/>
            <a:r>
              <a:rPr lang="en-US" altLang="ja-JP" dirty="0" smtClean="0">
                <a:solidFill>
                  <a:srgbClr val="FF0000"/>
                </a:solidFill>
              </a:rPr>
              <a:t>Experiment 1</a:t>
            </a:r>
            <a:r>
              <a:rPr lang="en-US" altLang="ja-JP" dirty="0" smtClean="0"/>
              <a:t>: H</a:t>
            </a:r>
            <a:r>
              <a:rPr kumimoji="1" lang="en-US" altLang="ja-JP" dirty="0" smtClean="0"/>
              <a:t>ow voices of speakers exhibiting different laryngeal settings (</a:t>
            </a:r>
            <a:r>
              <a:rPr kumimoji="1" lang="en-US" altLang="ja-JP" dirty="0" err="1" smtClean="0"/>
              <a:t>auditorily</a:t>
            </a:r>
            <a:r>
              <a:rPr kumimoji="1" lang="en-US" altLang="ja-JP" dirty="0" smtClean="0"/>
              <a:t> identified) will be perceived by lay </a:t>
            </a:r>
            <a:r>
              <a:rPr lang="en-US" altLang="ja-JP" dirty="0" smtClean="0">
                <a:solidFill>
                  <a:srgbClr val="0070C0"/>
                </a:solidFill>
              </a:rPr>
              <a:t>Japanese participants </a:t>
            </a:r>
            <a:r>
              <a:rPr lang="en-US" altLang="ja-JP" dirty="0" smtClean="0"/>
              <a:t>to be different </a:t>
            </a:r>
            <a:r>
              <a:rPr lang="en-US" altLang="ja-JP" dirty="0" smtClean="0"/>
              <a:t>(</a:t>
            </a:r>
            <a:r>
              <a:rPr lang="en-US" altLang="ja-JP" dirty="0" err="1" smtClean="0"/>
              <a:t>Teshigawara</a:t>
            </a:r>
            <a:r>
              <a:rPr lang="en-US" altLang="ja-JP" dirty="0" smtClean="0"/>
              <a:t> 2003 &amp; 2009)</a:t>
            </a:r>
            <a:endParaRPr kumimoji="1" lang="en-US" altLang="ja-JP" dirty="0" smtClean="0"/>
          </a:p>
          <a:p>
            <a:pPr lvl="1"/>
            <a:r>
              <a:rPr lang="en-US" altLang="ja-JP" dirty="0" smtClean="0">
                <a:solidFill>
                  <a:srgbClr val="FF0000"/>
                </a:solidFill>
              </a:rPr>
              <a:t>Experiment 2</a:t>
            </a:r>
            <a:r>
              <a:rPr lang="en-US" altLang="ja-JP" dirty="0" smtClean="0"/>
              <a:t>: H</a:t>
            </a:r>
            <a:r>
              <a:rPr kumimoji="1" lang="en-US" altLang="ja-JP" dirty="0" smtClean="0"/>
              <a:t>ow the same set of characters’ voices will be perceived by </a:t>
            </a:r>
            <a:r>
              <a:rPr kumimoji="1" lang="en-US" altLang="ja-JP" dirty="0" smtClean="0">
                <a:solidFill>
                  <a:srgbClr val="0070C0"/>
                </a:solidFill>
              </a:rPr>
              <a:t>Hebrew </a:t>
            </a:r>
            <a:r>
              <a:rPr lang="en-US" altLang="ja-JP" dirty="0" smtClean="0">
                <a:solidFill>
                  <a:srgbClr val="0070C0"/>
                </a:solidFill>
              </a:rPr>
              <a:t>participant</a:t>
            </a:r>
            <a:r>
              <a:rPr kumimoji="1" lang="en-US" altLang="ja-JP" dirty="0" smtClean="0">
                <a:solidFill>
                  <a:srgbClr val="0070C0"/>
                </a:solidFill>
              </a:rPr>
              <a:t>s</a:t>
            </a:r>
            <a:r>
              <a:rPr kumimoji="1" lang="en-US" altLang="ja-JP" dirty="0" smtClean="0"/>
              <a:t>, who come from a culture unrelated to Japanese – Are vocal stereotypes universal or culturally specific</a:t>
            </a:r>
            <a:r>
              <a:rPr kumimoji="1" lang="en-US" altLang="ja-JP" dirty="0" smtClean="0"/>
              <a:t>? (</a:t>
            </a:r>
            <a:r>
              <a:rPr kumimoji="1" lang="en-US" altLang="ja-JP" dirty="0" err="1" smtClean="0"/>
              <a:t>Teshigawara</a:t>
            </a:r>
            <a:r>
              <a:rPr kumimoji="1" lang="en-US" altLang="ja-JP" dirty="0" smtClean="0"/>
              <a:t> et al. 2009)</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Perceptual Experiment (2/10): Overview (2/4)</a:t>
            </a:r>
            <a:endParaRPr kumimoji="1" lang="ja-JP" altLang="en-US" dirty="0"/>
          </a:p>
        </p:txBody>
      </p:sp>
      <p:sp>
        <p:nvSpPr>
          <p:cNvPr id="3" name="コンテンツ プレースホルダ 2"/>
          <p:cNvSpPr>
            <a:spLocks noGrp="1"/>
          </p:cNvSpPr>
          <p:nvPr>
            <p:ph idx="1"/>
          </p:nvPr>
        </p:nvSpPr>
        <p:spPr/>
        <p:txBody>
          <a:bodyPr>
            <a:normAutofit/>
          </a:bodyPr>
          <a:lstStyle/>
          <a:p>
            <a:pPr algn="just">
              <a:lnSpc>
                <a:spcPct val="90000"/>
              </a:lnSpc>
              <a:buClr>
                <a:schemeClr val="tx1"/>
              </a:buClr>
            </a:pPr>
            <a:r>
              <a:rPr lang="en-US" altLang="ja-JP" dirty="0" smtClean="0"/>
              <a:t>Experiment stimuli</a:t>
            </a:r>
          </a:p>
          <a:p>
            <a:pPr lvl="1" algn="just">
              <a:lnSpc>
                <a:spcPct val="90000"/>
              </a:lnSpc>
              <a:buClr>
                <a:schemeClr val="tx1"/>
              </a:buClr>
            </a:pPr>
            <a:r>
              <a:rPr lang="en-US" altLang="ja-JP" dirty="0" smtClean="0"/>
              <a:t>Voices of 27 Japanese anime characters varying in </a:t>
            </a:r>
            <a:r>
              <a:rPr lang="en-US" altLang="ja-JP" dirty="0" err="1" smtClean="0"/>
              <a:t>supraglottic</a:t>
            </a:r>
            <a:r>
              <a:rPr lang="en-US" altLang="ja-JP" dirty="0" smtClean="0"/>
              <a:t> states</a:t>
            </a:r>
          </a:p>
          <a:p>
            <a:pPr lvl="1" algn="just">
              <a:lnSpc>
                <a:spcPct val="90000"/>
              </a:lnSpc>
              <a:buClr>
                <a:schemeClr val="tx1"/>
              </a:buClr>
            </a:pPr>
            <a:r>
              <a:rPr kumimoji="0" lang="en-US" altLang="ja-JP" dirty="0" smtClean="0"/>
              <a:t>Random splicing technique: content-masking technique retaining voice quality information (Scherer, 1971)</a:t>
            </a:r>
          </a:p>
          <a:p>
            <a:pPr lvl="2" algn="just">
              <a:lnSpc>
                <a:spcPct val="90000"/>
              </a:lnSpc>
              <a:buClr>
                <a:schemeClr val="tx1"/>
              </a:buClr>
            </a:pPr>
            <a:r>
              <a:rPr kumimoji="0" lang="en-US" altLang="ja-JP" sz="2600" dirty="0" smtClean="0"/>
              <a:t>To make participants pay attention to the voice qualities rather than the verbal content</a:t>
            </a:r>
            <a:endParaRPr lang="en-US" altLang="ja-JP" sz="2600" dirty="0" smtClean="0"/>
          </a:p>
          <a:p>
            <a:pPr algn="just">
              <a:lnSpc>
                <a:spcPct val="90000"/>
              </a:lnSpc>
              <a:buClr>
                <a:schemeClr val="tx1"/>
              </a:buClr>
              <a:buNone/>
            </a:pPr>
            <a:endParaRPr lang="en-US" altLang="ja-JP" dirty="0" smtClean="0"/>
          </a:p>
        </p:txBody>
      </p:sp>
      <p:pic>
        <p:nvPicPr>
          <p:cNvPr id="6" name="test11.aif">
            <a:hlinkClick r:id="" action="ppaction://media"/>
          </p:cNvPr>
          <p:cNvPicPr>
            <a:picLocks noRot="1" noChangeAspect="1"/>
          </p:cNvPicPr>
          <p:nvPr>
            <a:audioFile r:link="rId1"/>
          </p:nvPr>
        </p:nvPicPr>
        <p:blipFill>
          <a:blip r:embed="rId4" cstate="print"/>
          <a:stretch>
            <a:fillRect/>
          </a:stretch>
        </p:blipFill>
        <p:spPr>
          <a:xfrm>
            <a:off x="3071802" y="5286388"/>
            <a:ext cx="304800" cy="304800"/>
          </a:xfrm>
          <a:prstGeom prst="rect">
            <a:avLst/>
          </a:prstGeom>
        </p:spPr>
      </p:pic>
      <p:pic>
        <p:nvPicPr>
          <p:cNvPr id="7" name="test12.aif">
            <a:hlinkClick r:id="" action="ppaction://media"/>
          </p:cNvPr>
          <p:cNvPicPr>
            <a:picLocks noRot="1" noChangeAspect="1"/>
          </p:cNvPicPr>
          <p:nvPr>
            <a:audioFile r:link="rId2"/>
          </p:nvPr>
        </p:nvPicPr>
        <p:blipFill>
          <a:blip r:embed="rId5" cstate="print"/>
          <a:stretch>
            <a:fillRect/>
          </a:stretch>
        </p:blipFill>
        <p:spPr>
          <a:xfrm>
            <a:off x="4429124" y="528638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16"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Perceptual Experiment (3/10): Overview (3/4)</a:t>
            </a:r>
            <a:endParaRPr kumimoji="1" lang="ja-JP" altLang="en-US" dirty="0"/>
          </a:p>
        </p:txBody>
      </p:sp>
      <p:sp>
        <p:nvSpPr>
          <p:cNvPr id="3" name="コンテンツ プレースホルダ 2"/>
          <p:cNvSpPr>
            <a:spLocks noGrp="1"/>
          </p:cNvSpPr>
          <p:nvPr>
            <p:ph idx="1"/>
          </p:nvPr>
        </p:nvSpPr>
        <p:spPr>
          <a:xfrm>
            <a:off x="457200" y="1600200"/>
            <a:ext cx="8229600" cy="4829196"/>
          </a:xfrm>
        </p:spPr>
        <p:txBody>
          <a:bodyPr/>
          <a:lstStyle/>
          <a:p>
            <a:pPr>
              <a:lnSpc>
                <a:spcPct val="90000"/>
              </a:lnSpc>
            </a:pPr>
            <a:r>
              <a:rPr lang="en-US" altLang="ja-JP" dirty="0" smtClean="0"/>
              <a:t>Questionnaire</a:t>
            </a:r>
          </a:p>
          <a:p>
            <a:pPr lvl="1">
              <a:lnSpc>
                <a:spcPct val="90000"/>
              </a:lnSpc>
            </a:pPr>
            <a:r>
              <a:rPr lang="en-US" altLang="ja-JP" dirty="0" smtClean="0"/>
              <a:t>19 adjectival items on 7-point scales</a:t>
            </a:r>
            <a:endParaRPr lang="ja-JP" altLang="en-US" dirty="0" smtClean="0"/>
          </a:p>
          <a:p>
            <a:pPr lvl="2">
              <a:lnSpc>
                <a:spcPct val="90000"/>
              </a:lnSpc>
            </a:pPr>
            <a:r>
              <a:rPr lang="en-US" altLang="ja-JP" sz="2600" dirty="0" smtClean="0"/>
              <a:t>2 physical traits: </a:t>
            </a:r>
            <a:r>
              <a:rPr lang="en-US" altLang="ja-JP" sz="2600" i="1" dirty="0" smtClean="0"/>
              <a:t>big, good-looking</a:t>
            </a:r>
          </a:p>
          <a:p>
            <a:pPr lvl="2">
              <a:lnSpc>
                <a:spcPct val="90000"/>
              </a:lnSpc>
            </a:pPr>
            <a:r>
              <a:rPr lang="en-US" altLang="ja-JP" sz="2600" dirty="0" smtClean="0"/>
              <a:t>11 personality traits: </a:t>
            </a:r>
            <a:r>
              <a:rPr lang="en-US" altLang="ja-JP" sz="2600" i="1" dirty="0" smtClean="0"/>
              <a:t>selfless, brave</a:t>
            </a:r>
            <a:r>
              <a:rPr lang="en-US" altLang="ja-JP" sz="2600" dirty="0" smtClean="0"/>
              <a:t>, etc.</a:t>
            </a:r>
          </a:p>
          <a:p>
            <a:pPr lvl="2">
              <a:lnSpc>
                <a:spcPct val="90000"/>
              </a:lnSpc>
            </a:pPr>
            <a:r>
              <a:rPr lang="en-US" altLang="ja-JP" sz="2600" dirty="0" smtClean="0"/>
              <a:t>1 emotional state: </a:t>
            </a:r>
            <a:r>
              <a:rPr lang="en-US" altLang="ja-JP" sz="2600" i="1" dirty="0" smtClean="0"/>
              <a:t>positive</a:t>
            </a:r>
          </a:p>
          <a:p>
            <a:pPr lvl="2">
              <a:lnSpc>
                <a:spcPct val="90000"/>
              </a:lnSpc>
            </a:pPr>
            <a:r>
              <a:rPr lang="en-US" altLang="ja-JP" sz="2600" dirty="0" smtClean="0"/>
              <a:t>5 vocal characteristics: </a:t>
            </a:r>
            <a:r>
              <a:rPr lang="en-US" altLang="ja-JP" sz="2600" i="1" dirty="0" smtClean="0"/>
              <a:t>high-pitched, pleasant</a:t>
            </a:r>
            <a:r>
              <a:rPr lang="en-US" altLang="ja-JP" sz="2600" dirty="0" smtClean="0"/>
              <a:t>, etc.</a:t>
            </a:r>
          </a:p>
          <a:p>
            <a:pPr>
              <a:lnSpc>
                <a:spcPct val="90000"/>
              </a:lnSpc>
            </a:pPr>
            <a:r>
              <a:rPr lang="en-US" altLang="ja-JP" dirty="0" smtClean="0"/>
              <a:t>Task: To say what kind of character each voice actor is playing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Perceptual Experiment (4/10): Overview (4/4)</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lnSpc>
                <a:spcPct val="90000"/>
              </a:lnSpc>
            </a:pPr>
            <a:r>
              <a:rPr lang="en-US" altLang="ja-JP" dirty="0" smtClean="0"/>
              <a:t>Participants</a:t>
            </a:r>
          </a:p>
          <a:p>
            <a:pPr lvl="1">
              <a:lnSpc>
                <a:spcPct val="90000"/>
              </a:lnSpc>
            </a:pPr>
            <a:r>
              <a:rPr lang="en-US" altLang="ja-JP" dirty="0" smtClean="0"/>
              <a:t>Experiment 1: 31 male and female Japanese students </a:t>
            </a:r>
            <a:r>
              <a:rPr lang="en-US" altLang="ja-JP" dirty="0" smtClean="0">
                <a:ea typeface="ＭＳ 明朝" pitchFamily="49" charset="-128"/>
              </a:rPr>
              <a:t>in Nagoya University</a:t>
            </a:r>
          </a:p>
          <a:p>
            <a:pPr lvl="1">
              <a:lnSpc>
                <a:spcPct val="90000"/>
              </a:lnSpc>
            </a:pPr>
            <a:r>
              <a:rPr lang="en-US" altLang="ja-JP" dirty="0" smtClean="0">
                <a:ea typeface="ＭＳ 明朝" pitchFamily="49" charset="-128"/>
              </a:rPr>
              <a:t>Experiment 2: 20 female Hebrew students in Tel Aviv University</a:t>
            </a:r>
            <a:endParaRPr lang="en-US" altLang="ja-JP" dirty="0" smtClean="0"/>
          </a:p>
          <a:p>
            <a:pPr>
              <a:lnSpc>
                <a:spcPct val="90000"/>
              </a:lnSpc>
            </a:pPr>
            <a:r>
              <a:rPr lang="en-US" altLang="ja-JP" dirty="0" smtClean="0"/>
              <a:t>Rating processing after the experiment</a:t>
            </a:r>
          </a:p>
          <a:p>
            <a:pPr lvl="1">
              <a:lnSpc>
                <a:spcPct val="90000"/>
              </a:lnSpc>
            </a:pPr>
            <a:r>
              <a:rPr lang="en-US" altLang="ja-JP" dirty="0" smtClean="0"/>
              <a:t>Objective: To extract overall perceptual tendencies in each culture rather than each individual in each cultural group</a:t>
            </a:r>
          </a:p>
          <a:p>
            <a:pPr lvl="1">
              <a:lnSpc>
                <a:spcPct val="90000"/>
              </a:lnSpc>
            </a:pPr>
            <a:r>
              <a:rPr lang="en-US" altLang="ja-JP" dirty="0" smtClean="0"/>
              <a:t>Method: </a:t>
            </a:r>
            <a:r>
              <a:rPr lang="en-US" altLang="ja-JP" i="1" dirty="0" smtClean="0"/>
              <a:t>z</a:t>
            </a:r>
            <a:r>
              <a:rPr lang="en-US" altLang="ja-JP" dirty="0" smtClean="0"/>
              <a:t>-score calculation followed by calculation of mean score for each adjectival item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US" altLang="ja-JP" dirty="0" smtClean="0"/>
              <a:t>Perceptual Experiment (5/10): Phonetic Measures</a:t>
            </a:r>
            <a:endParaRPr lang="ja-JP" altLang="en-US" dirty="0"/>
          </a:p>
        </p:txBody>
      </p:sp>
      <p:sp>
        <p:nvSpPr>
          <p:cNvPr id="76803" name="Rectangle 3"/>
          <p:cNvSpPr>
            <a:spLocks noGrp="1" noChangeArrowheads="1"/>
          </p:cNvSpPr>
          <p:nvPr>
            <p:ph type="body" idx="1"/>
          </p:nvPr>
        </p:nvSpPr>
        <p:spPr>
          <a:xfrm>
            <a:off x="457200" y="1600200"/>
            <a:ext cx="8229600" cy="4876800"/>
          </a:xfrm>
        </p:spPr>
        <p:txBody>
          <a:bodyPr>
            <a:normAutofit/>
          </a:bodyPr>
          <a:lstStyle/>
          <a:p>
            <a:pPr>
              <a:lnSpc>
                <a:spcPct val="90000"/>
              </a:lnSpc>
            </a:pPr>
            <a:r>
              <a:rPr lang="en-US" altLang="ja-JP" dirty="0" smtClean="0"/>
              <a:t>Phonetic measures provided for each voice</a:t>
            </a:r>
            <a:endParaRPr lang="ja-JP" altLang="en-US" dirty="0"/>
          </a:p>
          <a:p>
            <a:pPr lvl="1">
              <a:lnSpc>
                <a:spcPct val="90000"/>
              </a:lnSpc>
            </a:pPr>
            <a:r>
              <a:rPr lang="en-US" altLang="ja-JP" dirty="0" smtClean="0"/>
              <a:t>Auditory characteristics (scale measures)</a:t>
            </a:r>
            <a:endParaRPr lang="ja-JP" altLang="en-US" dirty="0"/>
          </a:p>
          <a:p>
            <a:pPr lvl="2">
              <a:lnSpc>
                <a:spcPct val="90000"/>
              </a:lnSpc>
            </a:pPr>
            <a:r>
              <a:rPr lang="en-US" altLang="ja-JP" sz="2800" dirty="0" smtClean="0"/>
              <a:t>Degree of laryngeal constriction</a:t>
            </a:r>
            <a:endParaRPr lang="ja-JP" altLang="en-US" sz="2800" dirty="0"/>
          </a:p>
          <a:p>
            <a:pPr lvl="2">
              <a:lnSpc>
                <a:spcPct val="90000"/>
              </a:lnSpc>
            </a:pPr>
            <a:r>
              <a:rPr lang="en-US" altLang="ja-JP" sz="2800" dirty="0" smtClean="0"/>
              <a:t>Degree of larynx lowering</a:t>
            </a:r>
          </a:p>
          <a:p>
            <a:pPr lvl="2">
              <a:lnSpc>
                <a:spcPct val="90000"/>
              </a:lnSpc>
            </a:pPr>
            <a:r>
              <a:rPr lang="en-US" altLang="ja-JP" sz="2800" dirty="0" smtClean="0"/>
              <a:t>Degree of breathiness</a:t>
            </a:r>
            <a:endParaRPr lang="ja-JP" altLang="en-US" sz="2800" dirty="0" smtClean="0"/>
          </a:p>
          <a:p>
            <a:pPr lvl="1">
              <a:lnSpc>
                <a:spcPct val="90000"/>
              </a:lnSpc>
            </a:pPr>
            <a:r>
              <a:rPr lang="en-US" altLang="ja-JP" dirty="0" smtClean="0"/>
              <a:t>Acoustic measures</a:t>
            </a:r>
            <a:endParaRPr lang="ja-JP" altLang="en-US" sz="3200" dirty="0" smtClean="0"/>
          </a:p>
          <a:p>
            <a:pPr lvl="2">
              <a:lnSpc>
                <a:spcPct val="90000"/>
              </a:lnSpc>
            </a:pPr>
            <a:r>
              <a:rPr lang="en-US" altLang="ja-JP" sz="2800" dirty="0" smtClean="0"/>
              <a:t>Fundamental frequency (F0) related</a:t>
            </a:r>
          </a:p>
          <a:p>
            <a:pPr lvl="3">
              <a:lnSpc>
                <a:spcPct val="90000"/>
              </a:lnSpc>
            </a:pPr>
            <a:r>
              <a:rPr lang="en-US" altLang="ja-JP" sz="2600" dirty="0" smtClean="0"/>
              <a:t>Mean F0</a:t>
            </a:r>
          </a:p>
          <a:p>
            <a:pPr lvl="3">
              <a:lnSpc>
                <a:spcPct val="90000"/>
              </a:lnSpc>
            </a:pPr>
            <a:r>
              <a:rPr lang="en-US" altLang="ja-JP" sz="2600" dirty="0" smtClean="0"/>
              <a:t>F0 Standard Deviation (SD)</a:t>
            </a:r>
            <a:endParaRPr lang="en-US" altLang="ja-JP" sz="2600" dirty="0"/>
          </a:p>
          <a:p>
            <a:pPr lvl="2">
              <a:lnSpc>
                <a:spcPct val="90000"/>
              </a:lnSpc>
            </a:pPr>
            <a:r>
              <a:rPr lang="en-US" altLang="ja-JP" sz="2800" dirty="0" smtClean="0"/>
              <a:t>Second formant (F2) of vowel /a/</a:t>
            </a:r>
            <a:endParaRPr lang="ja-JP" alt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2876" y="274638"/>
            <a:ext cx="8858280" cy="1143000"/>
          </a:xfrm>
        </p:spPr>
        <p:txBody>
          <a:bodyPr>
            <a:noAutofit/>
          </a:bodyPr>
          <a:lstStyle/>
          <a:p>
            <a:r>
              <a:rPr lang="en-US" altLang="ja-JP" sz="3200" dirty="0" smtClean="0"/>
              <a:t>Perceptual Experiment (6/10): Correlations between Adjectival Ratings and Phonetic Properties</a:t>
            </a:r>
            <a:endParaRPr lang="ja-JP" altLang="en-US" sz="3200" dirty="0"/>
          </a:p>
        </p:txBody>
      </p:sp>
      <p:sp>
        <p:nvSpPr>
          <p:cNvPr id="78851" name="Rectangle 3"/>
          <p:cNvSpPr>
            <a:spLocks noGrp="1" noChangeArrowheads="1"/>
          </p:cNvSpPr>
          <p:nvPr>
            <p:ph type="body" idx="1"/>
          </p:nvPr>
        </p:nvSpPr>
        <p:spPr>
          <a:xfrm>
            <a:off x="395288" y="1844675"/>
            <a:ext cx="8382000" cy="4392613"/>
          </a:xfrm>
        </p:spPr>
        <p:txBody>
          <a:bodyPr>
            <a:normAutofit fontScale="92500" lnSpcReduction="10000"/>
          </a:bodyPr>
          <a:lstStyle/>
          <a:p>
            <a:r>
              <a:rPr lang="en-US" altLang="ja-JP" dirty="0" smtClean="0"/>
              <a:t>Correlations were calculated between the processed adjectival ratings and the phonetic measures, separately for sex of voice actor (9 males; 18 females) and participant country</a:t>
            </a:r>
            <a:endParaRPr lang="ja-JP" altLang="en-US" dirty="0"/>
          </a:p>
          <a:p>
            <a:r>
              <a:rPr lang="en-US" altLang="ja-JP" dirty="0" smtClean="0"/>
              <a:t>Correlations between the ratings and the phonetic measures coincide between the two cultures</a:t>
            </a:r>
            <a:endParaRPr lang="ja-JP" altLang="en-US" dirty="0"/>
          </a:p>
          <a:p>
            <a:pPr lvl="1"/>
            <a:r>
              <a:rPr lang="en-US" altLang="ja-JP" dirty="0" smtClean="0"/>
              <a:t>Degree of laryngeal constriction has negative correlations with positive trait items</a:t>
            </a:r>
            <a:endParaRPr lang="ja-JP" altLang="en-US" dirty="0"/>
          </a:p>
          <a:p>
            <a:pPr lvl="1"/>
            <a:r>
              <a:rPr lang="en-US" altLang="ja-JP" dirty="0" smtClean="0"/>
              <a:t>Degree of larynx lowering has positive correlations with “big” and “strong”</a:t>
            </a:r>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Background (1/4):</a:t>
            </a:r>
            <a:br>
              <a:rPr kumimoji="1" lang="en-US" altLang="ja-JP" dirty="0" smtClean="0"/>
            </a:br>
            <a:r>
              <a:rPr lang="en-US" altLang="ja-JP" dirty="0" smtClean="0"/>
              <a:t>Studies of Speech Sounds</a:t>
            </a:r>
            <a:endParaRPr kumimoji="1" lang="ja-JP" altLang="en-US" dirty="0"/>
          </a:p>
        </p:txBody>
      </p:sp>
      <p:graphicFrame>
        <p:nvGraphicFramePr>
          <p:cNvPr id="4" name="表 3"/>
          <p:cNvGraphicFramePr>
            <a:graphicFrameLocks noGrp="1"/>
          </p:cNvGraphicFramePr>
          <p:nvPr/>
        </p:nvGraphicFramePr>
        <p:xfrm>
          <a:off x="642910" y="1526572"/>
          <a:ext cx="7786710" cy="5117138"/>
        </p:xfrm>
        <a:graphic>
          <a:graphicData uri="http://schemas.openxmlformats.org/drawingml/2006/table">
            <a:tbl>
              <a:tblPr firstRow="1" bandRow="1">
                <a:tableStyleId>{F5AB1C69-6EDB-4FF4-983F-18BD219EF322}</a:tableStyleId>
              </a:tblPr>
              <a:tblGrid>
                <a:gridCol w="3071834"/>
                <a:gridCol w="2714644"/>
                <a:gridCol w="2000232"/>
              </a:tblGrid>
              <a:tr h="614088">
                <a:tc>
                  <a:txBody>
                    <a:bodyPr/>
                    <a:lstStyle/>
                    <a:p>
                      <a:pPr algn="ctr"/>
                      <a:r>
                        <a:rPr kumimoji="1" lang="en-US" altLang="ja-JP" sz="2800" dirty="0" smtClean="0"/>
                        <a:t>Information</a:t>
                      </a:r>
                      <a:endParaRPr kumimoji="1" lang="ja-JP" altLang="en-US" sz="2800" dirty="0"/>
                    </a:p>
                  </a:txBody>
                  <a:tcPr/>
                </a:tc>
                <a:tc>
                  <a:txBody>
                    <a:bodyPr/>
                    <a:lstStyle/>
                    <a:p>
                      <a:pPr algn="ctr"/>
                      <a:r>
                        <a:rPr kumimoji="1" lang="en-US" altLang="ja-JP" sz="2800" dirty="0" smtClean="0"/>
                        <a:t>Analysis Techniques</a:t>
                      </a:r>
                      <a:endParaRPr kumimoji="1" lang="ja-JP" altLang="en-US" sz="2800" dirty="0"/>
                    </a:p>
                  </a:txBody>
                  <a:tcPr/>
                </a:tc>
                <a:tc>
                  <a:txBody>
                    <a:bodyPr/>
                    <a:lstStyle/>
                    <a:p>
                      <a:pPr algn="ctr"/>
                      <a:r>
                        <a:rPr kumimoji="1" lang="en-US" altLang="ja-JP" sz="2800" dirty="0" smtClean="0"/>
                        <a:t>Unit of Analysis</a:t>
                      </a:r>
                      <a:endParaRPr kumimoji="1" lang="ja-JP" altLang="en-US" sz="2800" dirty="0"/>
                    </a:p>
                  </a:txBody>
                  <a:tcPr/>
                </a:tc>
              </a:tr>
              <a:tr h="4172258">
                <a:tc>
                  <a:txBody>
                    <a:bodyPr/>
                    <a:lstStyle/>
                    <a:p>
                      <a:pPr>
                        <a:buFont typeface="Arial" pitchFamily="34" charset="0"/>
                        <a:buChar char="•"/>
                      </a:pPr>
                      <a:r>
                        <a:rPr kumimoji="1" lang="en-US" altLang="ja-JP" sz="2600" dirty="0" smtClean="0"/>
                        <a:t> Linguistic info</a:t>
                      </a:r>
                    </a:p>
                    <a:p>
                      <a:pPr>
                        <a:buFont typeface="Arial" pitchFamily="34" charset="0"/>
                        <a:buChar char="•"/>
                      </a:pPr>
                      <a:r>
                        <a:rPr kumimoji="1" lang="en-US" altLang="ja-JP" sz="2600" dirty="0" smtClean="0"/>
                        <a:t> Paralinguistic info</a:t>
                      </a:r>
                    </a:p>
                    <a:p>
                      <a:pPr lvl="1">
                        <a:buFont typeface="Arial" pitchFamily="34" charset="0"/>
                        <a:buChar char="•"/>
                      </a:pPr>
                      <a:r>
                        <a:rPr kumimoji="1" lang="en-US" altLang="ja-JP" sz="2600" dirty="0" smtClean="0"/>
                        <a:t> Attitudes</a:t>
                      </a:r>
                    </a:p>
                    <a:p>
                      <a:pPr>
                        <a:buFont typeface="Arial" pitchFamily="34" charset="0"/>
                        <a:buChar char="•"/>
                      </a:pPr>
                      <a:r>
                        <a:rPr kumimoji="1" lang="en-US" altLang="ja-JP" sz="2600" dirty="0" smtClean="0"/>
                        <a:t> </a:t>
                      </a:r>
                      <a:r>
                        <a:rPr kumimoji="1" lang="en-US" altLang="ja-JP" sz="2600" dirty="0" err="1" smtClean="0"/>
                        <a:t>Extralinguistic</a:t>
                      </a:r>
                      <a:r>
                        <a:rPr kumimoji="1" lang="en-US" altLang="ja-JP" sz="2600" dirty="0" smtClean="0"/>
                        <a:t> info</a:t>
                      </a:r>
                    </a:p>
                    <a:p>
                      <a:pPr lvl="1">
                        <a:buFont typeface="Arial" pitchFamily="34" charset="0"/>
                        <a:buChar char="•"/>
                      </a:pPr>
                      <a:r>
                        <a:rPr kumimoji="1" lang="en-US" altLang="ja-JP" sz="2600" dirty="0" smtClean="0"/>
                        <a:t> Sex</a:t>
                      </a:r>
                    </a:p>
                    <a:p>
                      <a:pPr lvl="1">
                        <a:buFont typeface="Arial" pitchFamily="34" charset="0"/>
                        <a:buChar char="•"/>
                      </a:pPr>
                      <a:r>
                        <a:rPr kumimoji="1" lang="en-US" altLang="ja-JP" sz="2600" dirty="0" smtClean="0"/>
                        <a:t> Age</a:t>
                      </a:r>
                    </a:p>
                    <a:p>
                      <a:pPr lvl="1">
                        <a:buFont typeface="Arial" pitchFamily="34" charset="0"/>
                        <a:buChar char="•"/>
                      </a:pPr>
                      <a:r>
                        <a:rPr kumimoji="1" lang="en-US" altLang="ja-JP" sz="2600" dirty="0" smtClean="0"/>
                        <a:t> Physical characteristics</a:t>
                      </a:r>
                    </a:p>
                    <a:p>
                      <a:pPr lvl="1">
                        <a:buFont typeface="Arial" pitchFamily="34" charset="0"/>
                        <a:buChar char="•"/>
                      </a:pPr>
                      <a:r>
                        <a:rPr kumimoji="1" lang="en-US" altLang="ja-JP" sz="2600" dirty="0" smtClean="0"/>
                        <a:t> Personality (impressions) etc.</a:t>
                      </a:r>
                    </a:p>
                  </a:txBody>
                  <a:tcPr/>
                </a:tc>
                <a:tc>
                  <a:txBody>
                    <a:bodyPr/>
                    <a:lstStyle/>
                    <a:p>
                      <a:pPr>
                        <a:buFont typeface="Arial" pitchFamily="34" charset="0"/>
                        <a:buChar char="•"/>
                      </a:pPr>
                      <a:r>
                        <a:rPr kumimoji="1" lang="en-US" altLang="ja-JP" sz="2600" dirty="0" smtClean="0"/>
                        <a:t> Acoustic / experimental phonetics analysis</a:t>
                      </a:r>
                    </a:p>
                    <a:p>
                      <a:pPr>
                        <a:buFont typeface="Arial" pitchFamily="34" charset="0"/>
                        <a:buChar char="•"/>
                      </a:pPr>
                      <a:r>
                        <a:rPr kumimoji="1" lang="en-US" altLang="ja-JP" sz="2600" dirty="0" smtClean="0"/>
                        <a:t> </a:t>
                      </a:r>
                      <a:r>
                        <a:rPr kumimoji="1" lang="en-US" altLang="ja-JP" sz="2600" dirty="0" err="1" smtClean="0"/>
                        <a:t>Articulatory</a:t>
                      </a:r>
                      <a:r>
                        <a:rPr kumimoji="1" lang="en-US" altLang="ja-JP" sz="2600" baseline="0" dirty="0" smtClean="0"/>
                        <a:t> / Physiological analysis</a:t>
                      </a:r>
                      <a:endParaRPr kumimoji="1" lang="en-US" altLang="ja-JP" sz="2600" dirty="0" smtClean="0"/>
                    </a:p>
                    <a:p>
                      <a:pPr>
                        <a:buFont typeface="Arial" pitchFamily="34" charset="0"/>
                        <a:buChar char="•"/>
                      </a:pPr>
                      <a:r>
                        <a:rPr kumimoji="1" lang="en-US" altLang="ja-JP" sz="2600" dirty="0" smtClean="0"/>
                        <a:t> Auditory analysis</a:t>
                      </a:r>
                    </a:p>
                    <a:p>
                      <a:pPr>
                        <a:buFont typeface="Arial" pitchFamily="34" charset="0"/>
                        <a:buChar char="•"/>
                      </a:pPr>
                      <a:r>
                        <a:rPr kumimoji="1" lang="en-US" altLang="ja-JP" sz="2600" dirty="0" smtClean="0"/>
                        <a:t> Perceptual experiment</a:t>
                      </a:r>
                      <a:endParaRPr kumimoji="1" lang="ja-JP" altLang="en-US" sz="2600" dirty="0"/>
                    </a:p>
                  </a:txBody>
                  <a:tcPr/>
                </a:tc>
                <a:tc>
                  <a:txBody>
                    <a:bodyPr/>
                    <a:lstStyle/>
                    <a:p>
                      <a:pPr>
                        <a:buFont typeface="Arial" pitchFamily="34" charset="0"/>
                        <a:buChar char="•"/>
                      </a:pPr>
                      <a:r>
                        <a:rPr kumimoji="1" lang="en-US" altLang="ja-JP" sz="2600" dirty="0" smtClean="0"/>
                        <a:t> Segments</a:t>
                      </a:r>
                    </a:p>
                    <a:p>
                      <a:pPr>
                        <a:buFont typeface="Arial" pitchFamily="34" charset="0"/>
                        <a:buChar char="•"/>
                      </a:pPr>
                      <a:r>
                        <a:rPr kumimoji="1" lang="en-US" altLang="ja-JP" sz="2600" baseline="0" dirty="0" smtClean="0"/>
                        <a:t> Supra-</a:t>
                      </a:r>
                      <a:r>
                        <a:rPr kumimoji="1" lang="en-US" altLang="ja-JP" sz="2600" baseline="0" dirty="0" err="1" smtClean="0"/>
                        <a:t>segmentals</a:t>
                      </a:r>
                      <a:endParaRPr kumimoji="1" lang="ja-JP" altLang="en-US" sz="26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274638"/>
            <a:ext cx="8610600" cy="715962"/>
          </a:xfrm>
        </p:spPr>
        <p:txBody>
          <a:bodyPr>
            <a:normAutofit fontScale="90000"/>
          </a:bodyPr>
          <a:lstStyle/>
          <a:p>
            <a:r>
              <a:rPr lang="en-US" altLang="ja-JP" sz="3200" dirty="0" smtClean="0"/>
              <a:t>Correlations between Perceptual Experiment Items and Phonetic Measures (Excerpt 1)</a:t>
            </a:r>
            <a:endParaRPr lang="ja-JP" altLang="en-US" sz="3200" dirty="0"/>
          </a:p>
        </p:txBody>
      </p:sp>
      <p:graphicFrame>
        <p:nvGraphicFramePr>
          <p:cNvPr id="80020" name="Group 148"/>
          <p:cNvGraphicFramePr>
            <a:graphicFrameLocks noGrp="1"/>
          </p:cNvGraphicFramePr>
          <p:nvPr>
            <p:ph type="tbl" idx="1"/>
          </p:nvPr>
        </p:nvGraphicFramePr>
        <p:xfrm>
          <a:off x="357158" y="1122364"/>
          <a:ext cx="8429685" cy="4968240"/>
        </p:xfrm>
        <a:graphic>
          <a:graphicData uri="http://schemas.openxmlformats.org/drawingml/2006/table">
            <a:tbl>
              <a:tblPr/>
              <a:tblGrid>
                <a:gridCol w="2641647"/>
                <a:gridCol w="1224907"/>
                <a:gridCol w="1283086"/>
                <a:gridCol w="1141569"/>
                <a:gridCol w="1069238"/>
                <a:gridCol w="1069238"/>
              </a:tblGrid>
              <a:tr h="726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0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Constr.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(M)</a:t>
                      </a:r>
                      <a:endParaRPr kumimoji="1" lang="ja-JP" altLang="en-US" sz="20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Constr.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(F)</a:t>
                      </a:r>
                      <a:endParaRPr kumimoji="1" lang="ja-JP" altLang="en-US" sz="20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Breathy</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(F)</a:t>
                      </a:r>
                      <a:endParaRPr kumimoji="1" lang="ja-JP" altLang="en-US" sz="20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Mean F0  (M)</a:t>
                      </a:r>
                      <a:endParaRPr kumimoji="1" lang="ja-JP" altLang="en-US" sz="20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Mean F0  (F)</a:t>
                      </a:r>
                      <a:endParaRPr kumimoji="1" lang="ja-JP" altLang="en-US" sz="20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Good-looking</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-.93**</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-.76**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.39</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.69**</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Loyal</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-.82**</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-.84**</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-.33</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Conscientious</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-.69*</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-.81**</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.56*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-.21</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.63**</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Sympathetic</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-.82**</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200" b="0" i="0" u="none" strike="noStrike" cap="none" normalizeH="0" baseline="0" dirty="0" smtClean="0">
                          <a:ln>
                            <a:noFill/>
                          </a:ln>
                          <a:solidFill>
                            <a:schemeClr val="tx1"/>
                          </a:solidFill>
                          <a:effectLst/>
                          <a:latin typeface="Arial" charset="0"/>
                          <a:ea typeface="ＭＳ Ｐゴシック" charset="-128"/>
                        </a:rPr>
                        <a:t>(Vocally) Pleasant</a:t>
                      </a:r>
                      <a:endParaRPr kumimoji="1" lang="ja-JP" altLang="en-US" sz="22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-.85**</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.47*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200" b="0" i="0" u="none" strike="noStrike" cap="none" normalizeH="0" baseline="0" dirty="0" smtClean="0">
                          <a:ln>
                            <a:noFill/>
                          </a:ln>
                          <a:solidFill>
                            <a:schemeClr val="tx1"/>
                          </a:solidFill>
                          <a:effectLst/>
                          <a:latin typeface="Arial" charset="0"/>
                          <a:ea typeface="ＭＳ Ｐゴシック" charset="-128"/>
                        </a:rPr>
                        <a:t>(Vocally) Attractive</a:t>
                      </a:r>
                      <a:endParaRPr kumimoji="1" lang="ja-JP" altLang="en-US" sz="22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-.82**</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-.82**</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.57*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31" name="Rectangle 59"/>
          <p:cNvSpPr>
            <a:spLocks noChangeArrowheads="1"/>
          </p:cNvSpPr>
          <p:nvPr/>
        </p:nvSpPr>
        <p:spPr bwMode="auto">
          <a:xfrm>
            <a:off x="3035271" y="1893908"/>
            <a:ext cx="2465423" cy="4178298"/>
          </a:xfrm>
          <a:prstGeom prst="rect">
            <a:avLst/>
          </a:prstGeom>
          <a:noFill/>
          <a:ln w="38100">
            <a:solidFill>
              <a:srgbClr val="FF0000"/>
            </a:solidFill>
            <a:miter lim="800000"/>
            <a:headEnd/>
            <a:tailEnd/>
          </a:ln>
          <a:effectLst/>
        </p:spPr>
        <p:txBody>
          <a:bodyPr wrap="none" anchor="ctr"/>
          <a:lstStyle/>
          <a:p>
            <a:endParaRPr lang="ja-JP" altLang="en-US"/>
          </a:p>
        </p:txBody>
      </p:sp>
      <p:sp>
        <p:nvSpPr>
          <p:cNvPr id="79933" name="Rectangle 61"/>
          <p:cNvSpPr>
            <a:spLocks noChangeArrowheads="1"/>
          </p:cNvSpPr>
          <p:nvPr/>
        </p:nvSpPr>
        <p:spPr bwMode="auto">
          <a:xfrm>
            <a:off x="5500695" y="1893908"/>
            <a:ext cx="1143008" cy="4178298"/>
          </a:xfrm>
          <a:prstGeom prst="rect">
            <a:avLst/>
          </a:prstGeom>
          <a:noFill/>
          <a:ln w="38100">
            <a:solidFill>
              <a:srgbClr val="009900"/>
            </a:solidFill>
            <a:miter lim="800000"/>
            <a:headEnd/>
            <a:tailEnd/>
          </a:ln>
          <a:effectLst/>
        </p:spPr>
        <p:txBody>
          <a:bodyPr wrap="none" anchor="ctr"/>
          <a:lstStyle/>
          <a:p>
            <a:endParaRPr lang="ja-JP" altLang="en-US"/>
          </a:p>
        </p:txBody>
      </p:sp>
      <p:sp>
        <p:nvSpPr>
          <p:cNvPr id="79977" name="Text Box 105"/>
          <p:cNvSpPr txBox="1">
            <a:spLocks noChangeArrowheads="1"/>
          </p:cNvSpPr>
          <p:nvPr/>
        </p:nvSpPr>
        <p:spPr bwMode="auto">
          <a:xfrm>
            <a:off x="2786050" y="1785926"/>
            <a:ext cx="358775" cy="1569660"/>
          </a:xfrm>
          <a:prstGeom prst="rect">
            <a:avLst/>
          </a:prstGeom>
          <a:noFill/>
          <a:ln w="9525">
            <a:noFill/>
            <a:miter lim="800000"/>
            <a:headEnd/>
            <a:tailEnd/>
          </a:ln>
          <a:effectLst/>
        </p:spPr>
        <p:txBody>
          <a:bodyPr wrap="square">
            <a:spAutoFit/>
          </a:bodyPr>
          <a:lstStyle/>
          <a:p>
            <a:r>
              <a:rPr lang="en-US" altLang="ja-JP" sz="2400" dirty="0" smtClean="0"/>
              <a:t>J</a:t>
            </a:r>
            <a:endParaRPr lang="ja-JP" altLang="en-US" sz="2400" dirty="0"/>
          </a:p>
          <a:p>
            <a:r>
              <a:rPr lang="en-US" altLang="ja-JP" sz="2400" dirty="0" smtClean="0"/>
              <a:t>I</a:t>
            </a:r>
            <a:endParaRPr lang="ja-JP" altLang="en-US" sz="2400" dirty="0"/>
          </a:p>
          <a:p>
            <a:r>
              <a:rPr lang="en-US" altLang="ja-JP" sz="2400" dirty="0" smtClean="0"/>
              <a:t>J</a:t>
            </a:r>
          </a:p>
          <a:p>
            <a:r>
              <a:rPr lang="en-US" altLang="ja-JP" sz="2400" dirty="0" smtClean="0"/>
              <a:t>I</a:t>
            </a:r>
            <a:endParaRPr lang="ja-JP" altLang="en-US" sz="2400" dirty="0"/>
          </a:p>
        </p:txBody>
      </p:sp>
      <p:sp>
        <p:nvSpPr>
          <p:cNvPr id="80013" name="Text Box 141"/>
          <p:cNvSpPr txBox="1">
            <a:spLocks noChangeArrowheads="1"/>
          </p:cNvSpPr>
          <p:nvPr/>
        </p:nvSpPr>
        <p:spPr bwMode="auto">
          <a:xfrm>
            <a:off x="428596" y="6191928"/>
            <a:ext cx="8280400" cy="523220"/>
          </a:xfrm>
          <a:prstGeom prst="rect">
            <a:avLst/>
          </a:prstGeom>
          <a:solidFill>
            <a:srgbClr val="FF5050"/>
          </a:solidFill>
          <a:ln w="9525">
            <a:noFill/>
            <a:miter lim="800000"/>
            <a:headEnd/>
            <a:tailEnd/>
          </a:ln>
          <a:effectLst/>
        </p:spPr>
        <p:txBody>
          <a:bodyPr wrap="square">
            <a:spAutoFit/>
          </a:bodyPr>
          <a:lstStyle/>
          <a:p>
            <a:pPr>
              <a:spcBef>
                <a:spcPct val="50000"/>
              </a:spcBef>
            </a:pPr>
            <a:r>
              <a:rPr lang="en-US" altLang="ja-JP" sz="2800" dirty="0" smtClean="0"/>
              <a:t>The more constricted, the less good-looking, loyal, etc</a:t>
            </a:r>
            <a:r>
              <a:rPr lang="en-US" altLang="ja-JP" sz="2800" dirty="0"/>
              <a:t>.</a:t>
            </a:r>
          </a:p>
        </p:txBody>
      </p:sp>
      <p:sp>
        <p:nvSpPr>
          <p:cNvPr id="80014" name="Text Box 142"/>
          <p:cNvSpPr txBox="1">
            <a:spLocks noChangeArrowheads="1"/>
          </p:cNvSpPr>
          <p:nvPr/>
        </p:nvSpPr>
        <p:spPr bwMode="auto">
          <a:xfrm>
            <a:off x="357158" y="6215082"/>
            <a:ext cx="8424862" cy="523220"/>
          </a:xfrm>
          <a:prstGeom prst="rect">
            <a:avLst/>
          </a:prstGeom>
          <a:solidFill>
            <a:schemeClr val="accent1"/>
          </a:solidFill>
          <a:ln w="9525">
            <a:noFill/>
            <a:miter lim="800000"/>
            <a:headEnd/>
            <a:tailEnd/>
          </a:ln>
          <a:effectLst/>
        </p:spPr>
        <p:txBody>
          <a:bodyPr>
            <a:spAutoFit/>
          </a:bodyPr>
          <a:lstStyle/>
          <a:p>
            <a:pPr>
              <a:spcBef>
                <a:spcPct val="50000"/>
              </a:spcBef>
            </a:pPr>
            <a:r>
              <a:rPr lang="en-US" altLang="ja-JP" sz="2800" dirty="0" smtClean="0"/>
              <a:t>The higher the pitch, the less good-looking, loyal, etc. (I)</a:t>
            </a:r>
            <a:endParaRPr lang="ja-JP" altLang="en-US" sz="2800" dirty="0"/>
          </a:p>
        </p:txBody>
      </p:sp>
      <p:sp>
        <p:nvSpPr>
          <p:cNvPr id="80015" name="Text Box 143"/>
          <p:cNvSpPr txBox="1">
            <a:spLocks noChangeArrowheads="1"/>
          </p:cNvSpPr>
          <p:nvPr/>
        </p:nvSpPr>
        <p:spPr bwMode="auto">
          <a:xfrm>
            <a:off x="468313" y="6191928"/>
            <a:ext cx="7246959" cy="523220"/>
          </a:xfrm>
          <a:prstGeom prst="rect">
            <a:avLst/>
          </a:prstGeom>
          <a:solidFill>
            <a:schemeClr val="folHlink"/>
          </a:solidFill>
          <a:ln w="9525">
            <a:noFill/>
            <a:miter lim="800000"/>
            <a:headEnd/>
            <a:tailEnd/>
          </a:ln>
          <a:effectLst/>
        </p:spPr>
        <p:txBody>
          <a:bodyPr wrap="square">
            <a:spAutoFit/>
          </a:bodyPr>
          <a:lstStyle/>
          <a:p>
            <a:pPr>
              <a:spcBef>
                <a:spcPct val="50000"/>
              </a:spcBef>
            </a:pPr>
            <a:r>
              <a:rPr lang="en-US" altLang="ja-JP" sz="2800" dirty="0" smtClean="0"/>
              <a:t>The breathier, the more good-looking, loyal, etc.</a:t>
            </a:r>
            <a:endParaRPr lang="en-US" altLang="ja-JP" sz="2800" dirty="0"/>
          </a:p>
        </p:txBody>
      </p:sp>
      <p:sp>
        <p:nvSpPr>
          <p:cNvPr id="80016" name="Rectangle 144"/>
          <p:cNvSpPr>
            <a:spLocks noChangeArrowheads="1"/>
          </p:cNvSpPr>
          <p:nvPr/>
        </p:nvSpPr>
        <p:spPr bwMode="auto">
          <a:xfrm>
            <a:off x="6643702" y="1893908"/>
            <a:ext cx="1071570" cy="4178298"/>
          </a:xfrm>
          <a:prstGeom prst="rect">
            <a:avLst/>
          </a:prstGeom>
          <a:noFill/>
          <a:ln w="38100">
            <a:solidFill>
              <a:srgbClr val="0000FF"/>
            </a:solidFill>
            <a:miter lim="800000"/>
            <a:headEnd/>
            <a:tailEnd/>
          </a:ln>
          <a:effectLst/>
        </p:spPr>
        <p:txBody>
          <a:bodyPr wrap="none" anchor="ctr"/>
          <a:lstStyle/>
          <a:p>
            <a:endParaRPr lang="ja-JP" altLang="en-US"/>
          </a:p>
        </p:txBody>
      </p:sp>
      <p:sp>
        <p:nvSpPr>
          <p:cNvPr id="80017" name="Rectangle 145"/>
          <p:cNvSpPr>
            <a:spLocks noChangeArrowheads="1"/>
          </p:cNvSpPr>
          <p:nvPr/>
        </p:nvSpPr>
        <p:spPr bwMode="auto">
          <a:xfrm>
            <a:off x="7715272" y="1893908"/>
            <a:ext cx="1071570" cy="4178298"/>
          </a:xfrm>
          <a:prstGeom prst="rect">
            <a:avLst/>
          </a:prstGeom>
          <a:noFill/>
          <a:ln w="38100">
            <a:solidFill>
              <a:srgbClr val="663300"/>
            </a:solidFill>
            <a:miter lim="800000"/>
            <a:headEnd/>
            <a:tailEnd/>
          </a:ln>
          <a:effectLst/>
        </p:spPr>
        <p:txBody>
          <a:bodyPr wrap="none" anchor="ctr"/>
          <a:lstStyle/>
          <a:p>
            <a:endParaRPr lang="ja-JP" altLang="en-US"/>
          </a:p>
        </p:txBody>
      </p:sp>
      <p:sp>
        <p:nvSpPr>
          <p:cNvPr id="80018" name="Text Box 146"/>
          <p:cNvSpPr txBox="1">
            <a:spLocks noChangeArrowheads="1"/>
          </p:cNvSpPr>
          <p:nvPr/>
        </p:nvSpPr>
        <p:spPr bwMode="auto">
          <a:xfrm>
            <a:off x="285720" y="6215082"/>
            <a:ext cx="8572560" cy="523220"/>
          </a:xfrm>
          <a:prstGeom prst="rect">
            <a:avLst/>
          </a:prstGeom>
          <a:solidFill>
            <a:srgbClr val="996633"/>
          </a:solidFill>
          <a:ln w="9525">
            <a:noFill/>
            <a:miter lim="800000"/>
            <a:headEnd/>
            <a:tailEnd/>
          </a:ln>
          <a:effectLst/>
        </p:spPr>
        <p:txBody>
          <a:bodyPr wrap="square">
            <a:spAutoFit/>
          </a:bodyPr>
          <a:lstStyle/>
          <a:p>
            <a:pPr>
              <a:spcBef>
                <a:spcPct val="50000"/>
              </a:spcBef>
            </a:pPr>
            <a:r>
              <a:rPr lang="en-US" altLang="ja-JP" sz="2800" dirty="0" smtClean="0"/>
              <a:t>The higher the pitch, the more good-looking, loyal, etc. (J)</a:t>
            </a:r>
            <a:endParaRPr lang="ja-JP" altLang="en-US" sz="2800" dirty="0"/>
          </a:p>
        </p:txBody>
      </p:sp>
      <p:sp>
        <p:nvSpPr>
          <p:cNvPr id="15" name="Text Box 105"/>
          <p:cNvSpPr txBox="1">
            <a:spLocks noChangeArrowheads="1"/>
          </p:cNvSpPr>
          <p:nvPr/>
        </p:nvSpPr>
        <p:spPr bwMode="auto">
          <a:xfrm>
            <a:off x="2784465" y="3216662"/>
            <a:ext cx="358775" cy="1569660"/>
          </a:xfrm>
          <a:prstGeom prst="rect">
            <a:avLst/>
          </a:prstGeom>
          <a:noFill/>
          <a:ln w="9525">
            <a:noFill/>
            <a:miter lim="800000"/>
            <a:headEnd/>
            <a:tailEnd/>
          </a:ln>
          <a:effectLst/>
        </p:spPr>
        <p:txBody>
          <a:bodyPr>
            <a:spAutoFit/>
          </a:bodyPr>
          <a:lstStyle/>
          <a:p>
            <a:r>
              <a:rPr lang="en-US" altLang="ja-JP" sz="2400" dirty="0" smtClean="0"/>
              <a:t>J</a:t>
            </a:r>
            <a:endParaRPr lang="ja-JP" altLang="en-US" sz="2400" dirty="0"/>
          </a:p>
          <a:p>
            <a:r>
              <a:rPr lang="en-US" altLang="ja-JP" sz="2400" dirty="0" smtClean="0"/>
              <a:t>I</a:t>
            </a:r>
            <a:endParaRPr lang="ja-JP" altLang="en-US" sz="2400" dirty="0"/>
          </a:p>
          <a:p>
            <a:r>
              <a:rPr lang="en-US" altLang="ja-JP" sz="2400" dirty="0" smtClean="0"/>
              <a:t>J</a:t>
            </a:r>
          </a:p>
          <a:p>
            <a:r>
              <a:rPr lang="en-US" altLang="ja-JP" sz="2400" dirty="0" smtClean="0"/>
              <a:t>I</a:t>
            </a:r>
            <a:endParaRPr lang="ja-JP" altLang="en-US" sz="2400" dirty="0"/>
          </a:p>
        </p:txBody>
      </p:sp>
      <p:sp>
        <p:nvSpPr>
          <p:cNvPr id="16" name="Text Box 105"/>
          <p:cNvSpPr txBox="1">
            <a:spLocks noChangeArrowheads="1"/>
          </p:cNvSpPr>
          <p:nvPr/>
        </p:nvSpPr>
        <p:spPr bwMode="auto">
          <a:xfrm>
            <a:off x="2786050" y="4645422"/>
            <a:ext cx="358775" cy="1569660"/>
          </a:xfrm>
          <a:prstGeom prst="rect">
            <a:avLst/>
          </a:prstGeom>
          <a:noFill/>
          <a:ln w="9525">
            <a:noFill/>
            <a:miter lim="800000"/>
            <a:headEnd/>
            <a:tailEnd/>
          </a:ln>
          <a:effectLst/>
        </p:spPr>
        <p:txBody>
          <a:bodyPr>
            <a:spAutoFit/>
          </a:bodyPr>
          <a:lstStyle/>
          <a:p>
            <a:r>
              <a:rPr lang="en-US" altLang="ja-JP" sz="2400" dirty="0" smtClean="0"/>
              <a:t>J</a:t>
            </a:r>
            <a:endParaRPr lang="ja-JP" altLang="en-US" sz="2400" dirty="0"/>
          </a:p>
          <a:p>
            <a:r>
              <a:rPr lang="en-US" altLang="ja-JP" sz="2400" dirty="0" smtClean="0"/>
              <a:t>I</a:t>
            </a:r>
            <a:endParaRPr lang="ja-JP" altLang="en-US" sz="2400" dirty="0"/>
          </a:p>
          <a:p>
            <a:r>
              <a:rPr lang="en-US" altLang="ja-JP" sz="2400" dirty="0" smtClean="0"/>
              <a:t>J</a:t>
            </a:r>
          </a:p>
          <a:p>
            <a:r>
              <a:rPr lang="en-US" altLang="ja-JP" sz="2400" dirty="0" smtClean="0"/>
              <a:t>I</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931"/>
                                        </p:tgtEl>
                                        <p:attrNameLst>
                                          <p:attrName>style.visibility</p:attrName>
                                        </p:attrNameLst>
                                      </p:cBhvr>
                                      <p:to>
                                        <p:strVal val="visible"/>
                                      </p:to>
                                    </p:set>
                                    <p:animEffect transition="in" filter="box(in)">
                                      <p:cBhvr>
                                        <p:cTn id="7" dur="500"/>
                                        <p:tgtEl>
                                          <p:spTgt spid="7993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0013"/>
                                        </p:tgtEl>
                                        <p:attrNameLst>
                                          <p:attrName>style.visibility</p:attrName>
                                        </p:attrNameLst>
                                      </p:cBhvr>
                                      <p:to>
                                        <p:strVal val="visible"/>
                                      </p:to>
                                    </p:set>
                                    <p:animEffect transition="in" filter="checkerboard(across)">
                                      <p:cBhvr>
                                        <p:cTn id="11" dur="500"/>
                                        <p:tgtEl>
                                          <p:spTgt spid="8001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79931"/>
                                        </p:tgtEl>
                                      </p:cBhvr>
                                    </p:animEffect>
                                    <p:set>
                                      <p:cBhvr>
                                        <p:cTn id="16" dur="1" fill="hold">
                                          <p:stCondLst>
                                            <p:cond delay="499"/>
                                          </p:stCondLst>
                                        </p:cTn>
                                        <p:tgtEl>
                                          <p:spTgt spid="79931"/>
                                        </p:tgtEl>
                                        <p:attrNameLst>
                                          <p:attrName>style.visibility</p:attrName>
                                        </p:attrNameLst>
                                      </p:cBhvr>
                                      <p:to>
                                        <p:strVal val="hidden"/>
                                      </p:to>
                                    </p:set>
                                  </p:childTnLst>
                                </p:cTn>
                              </p:par>
                            </p:childTnLst>
                          </p:cTn>
                        </p:par>
                        <p:par>
                          <p:cTn id="17" fill="hold">
                            <p:stCondLst>
                              <p:cond delay="500"/>
                            </p:stCondLst>
                            <p:childTnLst>
                              <p:par>
                                <p:cTn id="18" presetID="5" presetClass="exit" presetSubtype="10" fill="hold" grpId="1" nodeType="afterEffect">
                                  <p:stCondLst>
                                    <p:cond delay="0"/>
                                  </p:stCondLst>
                                  <p:childTnLst>
                                    <p:animEffect transition="out" filter="checkerboard(across)">
                                      <p:cBhvr>
                                        <p:cTn id="19" dur="500"/>
                                        <p:tgtEl>
                                          <p:spTgt spid="80013"/>
                                        </p:tgtEl>
                                      </p:cBhvr>
                                    </p:animEffect>
                                    <p:set>
                                      <p:cBhvr>
                                        <p:cTn id="20" dur="1" fill="hold">
                                          <p:stCondLst>
                                            <p:cond delay="499"/>
                                          </p:stCondLst>
                                        </p:cTn>
                                        <p:tgtEl>
                                          <p:spTgt spid="80013"/>
                                        </p:tgtEl>
                                        <p:attrNameLst>
                                          <p:attrName>style.visibility</p:attrName>
                                        </p:attrNameLst>
                                      </p:cBhvr>
                                      <p:to>
                                        <p:strVal val="hidden"/>
                                      </p:to>
                                    </p:se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79933"/>
                                        </p:tgtEl>
                                        <p:attrNameLst>
                                          <p:attrName>style.visibility</p:attrName>
                                        </p:attrNameLst>
                                      </p:cBhvr>
                                      <p:to>
                                        <p:strVal val="visible"/>
                                      </p:to>
                                    </p:set>
                                    <p:animEffect transition="in" filter="checkerboard(across)">
                                      <p:cBhvr>
                                        <p:cTn id="24" dur="500"/>
                                        <p:tgtEl>
                                          <p:spTgt spid="79933"/>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80015"/>
                                        </p:tgtEl>
                                        <p:attrNameLst>
                                          <p:attrName>style.visibility</p:attrName>
                                        </p:attrNameLst>
                                      </p:cBhvr>
                                      <p:to>
                                        <p:strVal val="visible"/>
                                      </p:to>
                                    </p:set>
                                    <p:animEffect transition="in" filter="checkerboard(across)">
                                      <p:cBhvr>
                                        <p:cTn id="28" dur="500"/>
                                        <p:tgtEl>
                                          <p:spTgt spid="8001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79933"/>
                                        </p:tgtEl>
                                      </p:cBhvr>
                                    </p:animEffect>
                                    <p:set>
                                      <p:cBhvr>
                                        <p:cTn id="33" dur="1" fill="hold">
                                          <p:stCondLst>
                                            <p:cond delay="499"/>
                                          </p:stCondLst>
                                        </p:cTn>
                                        <p:tgtEl>
                                          <p:spTgt spid="79933"/>
                                        </p:tgtEl>
                                        <p:attrNameLst>
                                          <p:attrName>style.visibility</p:attrName>
                                        </p:attrNameLst>
                                      </p:cBhvr>
                                      <p:to>
                                        <p:strVal val="hidden"/>
                                      </p:to>
                                    </p:set>
                                  </p:childTnLst>
                                </p:cTn>
                              </p:par>
                            </p:childTnLst>
                          </p:cTn>
                        </p:par>
                        <p:par>
                          <p:cTn id="34" fill="hold">
                            <p:stCondLst>
                              <p:cond delay="500"/>
                            </p:stCondLst>
                            <p:childTnLst>
                              <p:par>
                                <p:cTn id="35" presetID="5" presetClass="exit" presetSubtype="10" fill="hold" grpId="1" nodeType="afterEffect">
                                  <p:stCondLst>
                                    <p:cond delay="0"/>
                                  </p:stCondLst>
                                  <p:childTnLst>
                                    <p:animEffect transition="out" filter="checkerboard(across)">
                                      <p:cBhvr>
                                        <p:cTn id="36" dur="500"/>
                                        <p:tgtEl>
                                          <p:spTgt spid="80015"/>
                                        </p:tgtEl>
                                      </p:cBhvr>
                                    </p:animEffect>
                                    <p:set>
                                      <p:cBhvr>
                                        <p:cTn id="37" dur="1" fill="hold">
                                          <p:stCondLst>
                                            <p:cond delay="499"/>
                                          </p:stCondLst>
                                        </p:cTn>
                                        <p:tgtEl>
                                          <p:spTgt spid="80015"/>
                                        </p:tgtEl>
                                        <p:attrNameLst>
                                          <p:attrName>style.visibility</p:attrName>
                                        </p:attrNameLst>
                                      </p:cBhvr>
                                      <p:to>
                                        <p:strVal val="hidden"/>
                                      </p:to>
                                    </p:set>
                                  </p:childTnLst>
                                </p:cTn>
                              </p:par>
                            </p:childTnLst>
                          </p:cTn>
                        </p:par>
                        <p:par>
                          <p:cTn id="38" fill="hold">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80016"/>
                                        </p:tgtEl>
                                        <p:attrNameLst>
                                          <p:attrName>style.visibility</p:attrName>
                                        </p:attrNameLst>
                                      </p:cBhvr>
                                      <p:to>
                                        <p:strVal val="visible"/>
                                      </p:to>
                                    </p:set>
                                    <p:animEffect transition="in" filter="checkerboard(across)">
                                      <p:cBhvr>
                                        <p:cTn id="41" dur="500"/>
                                        <p:tgtEl>
                                          <p:spTgt spid="80016"/>
                                        </p:tgtEl>
                                      </p:cBhvr>
                                    </p:animEffect>
                                  </p:childTnLst>
                                </p:cTn>
                              </p:par>
                            </p:childTnLst>
                          </p:cTn>
                        </p:par>
                        <p:par>
                          <p:cTn id="42" fill="hold">
                            <p:stCondLst>
                              <p:cond delay="1500"/>
                            </p:stCondLst>
                            <p:childTnLst>
                              <p:par>
                                <p:cTn id="43" presetID="5" presetClass="entr" presetSubtype="10" fill="hold" grpId="0" nodeType="afterEffect">
                                  <p:stCondLst>
                                    <p:cond delay="0"/>
                                  </p:stCondLst>
                                  <p:childTnLst>
                                    <p:set>
                                      <p:cBhvr>
                                        <p:cTn id="44" dur="1" fill="hold">
                                          <p:stCondLst>
                                            <p:cond delay="0"/>
                                          </p:stCondLst>
                                        </p:cTn>
                                        <p:tgtEl>
                                          <p:spTgt spid="80014"/>
                                        </p:tgtEl>
                                        <p:attrNameLst>
                                          <p:attrName>style.visibility</p:attrName>
                                        </p:attrNameLst>
                                      </p:cBhvr>
                                      <p:to>
                                        <p:strVal val="visible"/>
                                      </p:to>
                                    </p:set>
                                    <p:animEffect transition="in" filter="checkerboard(across)">
                                      <p:cBhvr>
                                        <p:cTn id="45" dur="500"/>
                                        <p:tgtEl>
                                          <p:spTgt spid="80014"/>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80016"/>
                                        </p:tgtEl>
                                      </p:cBhvr>
                                    </p:animEffect>
                                    <p:set>
                                      <p:cBhvr>
                                        <p:cTn id="50" dur="1" fill="hold">
                                          <p:stCondLst>
                                            <p:cond delay="499"/>
                                          </p:stCondLst>
                                        </p:cTn>
                                        <p:tgtEl>
                                          <p:spTgt spid="80016"/>
                                        </p:tgtEl>
                                        <p:attrNameLst>
                                          <p:attrName>style.visibility</p:attrName>
                                        </p:attrNameLst>
                                      </p:cBhvr>
                                      <p:to>
                                        <p:strVal val="hidden"/>
                                      </p:to>
                                    </p:set>
                                  </p:childTnLst>
                                </p:cTn>
                              </p:par>
                            </p:childTnLst>
                          </p:cTn>
                        </p:par>
                        <p:par>
                          <p:cTn id="51" fill="hold">
                            <p:stCondLst>
                              <p:cond delay="500"/>
                            </p:stCondLst>
                            <p:childTnLst>
                              <p:par>
                                <p:cTn id="52" presetID="5" presetClass="exit" presetSubtype="10" fill="hold" grpId="1" nodeType="afterEffect">
                                  <p:stCondLst>
                                    <p:cond delay="0"/>
                                  </p:stCondLst>
                                  <p:childTnLst>
                                    <p:animEffect transition="out" filter="checkerboard(across)">
                                      <p:cBhvr>
                                        <p:cTn id="53" dur="500"/>
                                        <p:tgtEl>
                                          <p:spTgt spid="80014"/>
                                        </p:tgtEl>
                                      </p:cBhvr>
                                    </p:animEffect>
                                    <p:set>
                                      <p:cBhvr>
                                        <p:cTn id="54" dur="1" fill="hold">
                                          <p:stCondLst>
                                            <p:cond delay="499"/>
                                          </p:stCondLst>
                                        </p:cTn>
                                        <p:tgtEl>
                                          <p:spTgt spid="80014"/>
                                        </p:tgtEl>
                                        <p:attrNameLst>
                                          <p:attrName>style.visibility</p:attrName>
                                        </p:attrNameLst>
                                      </p:cBhvr>
                                      <p:to>
                                        <p:strVal val="hidden"/>
                                      </p:to>
                                    </p:set>
                                  </p:childTnLst>
                                </p:cTn>
                              </p:par>
                            </p:childTnLst>
                          </p:cTn>
                        </p:par>
                        <p:par>
                          <p:cTn id="55" fill="hold">
                            <p:stCondLst>
                              <p:cond delay="1000"/>
                            </p:stCondLst>
                            <p:childTnLst>
                              <p:par>
                                <p:cTn id="56" presetID="5" presetClass="entr" presetSubtype="10" fill="hold" grpId="0" nodeType="afterEffect">
                                  <p:stCondLst>
                                    <p:cond delay="0"/>
                                  </p:stCondLst>
                                  <p:childTnLst>
                                    <p:set>
                                      <p:cBhvr>
                                        <p:cTn id="57" dur="1" fill="hold">
                                          <p:stCondLst>
                                            <p:cond delay="0"/>
                                          </p:stCondLst>
                                        </p:cTn>
                                        <p:tgtEl>
                                          <p:spTgt spid="80017"/>
                                        </p:tgtEl>
                                        <p:attrNameLst>
                                          <p:attrName>style.visibility</p:attrName>
                                        </p:attrNameLst>
                                      </p:cBhvr>
                                      <p:to>
                                        <p:strVal val="visible"/>
                                      </p:to>
                                    </p:set>
                                    <p:animEffect transition="in" filter="checkerboard(across)">
                                      <p:cBhvr>
                                        <p:cTn id="58" dur="500"/>
                                        <p:tgtEl>
                                          <p:spTgt spid="80017"/>
                                        </p:tgtEl>
                                      </p:cBhvr>
                                    </p:animEffect>
                                  </p:childTnLst>
                                </p:cTn>
                              </p:par>
                            </p:childTnLst>
                          </p:cTn>
                        </p:par>
                        <p:par>
                          <p:cTn id="59" fill="hold">
                            <p:stCondLst>
                              <p:cond delay="1500"/>
                            </p:stCondLst>
                            <p:childTnLst>
                              <p:par>
                                <p:cTn id="60" presetID="5" presetClass="entr" presetSubtype="10" fill="hold" grpId="0" nodeType="afterEffect">
                                  <p:stCondLst>
                                    <p:cond delay="0"/>
                                  </p:stCondLst>
                                  <p:childTnLst>
                                    <p:set>
                                      <p:cBhvr>
                                        <p:cTn id="61" dur="1" fill="hold">
                                          <p:stCondLst>
                                            <p:cond delay="0"/>
                                          </p:stCondLst>
                                        </p:cTn>
                                        <p:tgtEl>
                                          <p:spTgt spid="80018"/>
                                        </p:tgtEl>
                                        <p:attrNameLst>
                                          <p:attrName>style.visibility</p:attrName>
                                        </p:attrNameLst>
                                      </p:cBhvr>
                                      <p:to>
                                        <p:strVal val="visible"/>
                                      </p:to>
                                    </p:set>
                                    <p:animEffect transition="in" filter="checkerboard(across)">
                                      <p:cBhvr>
                                        <p:cTn id="62" dur="500"/>
                                        <p:tgtEl>
                                          <p:spTgt spid="80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31" grpId="0" animBg="1"/>
      <p:bldP spid="79931" grpId="1" animBg="1"/>
      <p:bldP spid="79933" grpId="0" animBg="1"/>
      <p:bldP spid="79933" grpId="1" animBg="1"/>
      <p:bldP spid="80013" grpId="0" animBg="1"/>
      <p:bldP spid="80013" grpId="1" animBg="1"/>
      <p:bldP spid="80014" grpId="0" animBg="1"/>
      <p:bldP spid="80014" grpId="1" animBg="1"/>
      <p:bldP spid="80015" grpId="0" animBg="1"/>
      <p:bldP spid="80015" grpId="1" animBg="1"/>
      <p:bldP spid="80016" grpId="0" animBg="1"/>
      <p:bldP spid="80016" grpId="1" animBg="1"/>
      <p:bldP spid="80017" grpId="0" animBg="1"/>
      <p:bldP spid="800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304800"/>
            <a:ext cx="8382000" cy="792163"/>
          </a:xfrm>
        </p:spPr>
        <p:txBody>
          <a:bodyPr>
            <a:normAutofit fontScale="90000"/>
          </a:bodyPr>
          <a:lstStyle/>
          <a:p>
            <a:r>
              <a:rPr lang="en-US" altLang="ja-JP" sz="3200" dirty="0" smtClean="0"/>
              <a:t>Correlations between Perceptual Experiment Items and Phonetic Measures (Excerpt 2)</a:t>
            </a:r>
            <a:endParaRPr lang="ja-JP" altLang="en-US" sz="3200" dirty="0"/>
          </a:p>
        </p:txBody>
      </p:sp>
      <p:graphicFrame>
        <p:nvGraphicFramePr>
          <p:cNvPr id="80948" name="Group 52"/>
          <p:cNvGraphicFramePr>
            <a:graphicFrameLocks noGrp="1"/>
          </p:cNvGraphicFramePr>
          <p:nvPr>
            <p:ph type="tbl" idx="1"/>
          </p:nvPr>
        </p:nvGraphicFramePr>
        <p:xfrm>
          <a:off x="250825" y="1268413"/>
          <a:ext cx="7345363" cy="2340293"/>
        </p:xfrm>
        <a:graphic>
          <a:graphicData uri="http://schemas.openxmlformats.org/drawingml/2006/table">
            <a:tbl>
              <a:tblPr/>
              <a:tblGrid>
                <a:gridCol w="1470025"/>
                <a:gridCol w="1466850"/>
                <a:gridCol w="1471613"/>
                <a:gridCol w="1466850"/>
                <a:gridCol w="1470025"/>
              </a:tblGrid>
              <a:tr h="938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Lowering (M)</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Lowering (F)</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/a/ F2</a:t>
                      </a:r>
                      <a:r>
                        <a:rPr kumimoji="1" lang="ja-JP" altLang="en-US" sz="2400" b="0" i="0" u="none" strike="noStrike" cap="none" normalizeH="0" baseline="0" dirty="0" smtClean="0">
                          <a:ln>
                            <a:noFill/>
                          </a:ln>
                          <a:solidFill>
                            <a:schemeClr val="tx1"/>
                          </a:solidFill>
                          <a:effectLst/>
                          <a:latin typeface="Arial" charset="0"/>
                          <a:ea typeface="ＭＳ Ｐゴシック" charset="-128"/>
                        </a:rPr>
                        <a:t> </a:t>
                      </a:r>
                      <a:r>
                        <a:rPr kumimoji="1" lang="en-US" altLang="ja-JP" sz="2400" b="0" i="0" u="none" strike="noStrike" cap="none" normalizeH="0" baseline="0" dirty="0" smtClean="0">
                          <a:ln>
                            <a:noFill/>
                          </a:ln>
                          <a:solidFill>
                            <a:schemeClr val="tx1"/>
                          </a:solidFill>
                          <a:effectLst/>
                          <a:latin typeface="Arial" charset="0"/>
                          <a:ea typeface="ＭＳ Ｐゴシック" charset="-128"/>
                        </a:rPr>
                        <a:t>(M)</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/a/ F2</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(F)</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Big</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.69*</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.58*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-.93**</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-.35</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Strong</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.63*</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-.54*</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34" name="Rectangle 38"/>
          <p:cNvSpPr>
            <a:spLocks noChangeArrowheads="1"/>
          </p:cNvSpPr>
          <p:nvPr/>
        </p:nvSpPr>
        <p:spPr bwMode="auto">
          <a:xfrm>
            <a:off x="1692275" y="2205038"/>
            <a:ext cx="2951163" cy="1368425"/>
          </a:xfrm>
          <a:prstGeom prst="rect">
            <a:avLst/>
          </a:prstGeom>
          <a:noFill/>
          <a:ln w="38100">
            <a:solidFill>
              <a:srgbClr val="FF0000"/>
            </a:solidFill>
            <a:miter lim="800000"/>
            <a:headEnd/>
            <a:tailEnd/>
          </a:ln>
          <a:effectLst/>
        </p:spPr>
        <p:txBody>
          <a:bodyPr wrap="none" anchor="ctr"/>
          <a:lstStyle/>
          <a:p>
            <a:endParaRPr lang="ja-JP" altLang="en-US"/>
          </a:p>
        </p:txBody>
      </p:sp>
      <p:sp>
        <p:nvSpPr>
          <p:cNvPr id="80935" name="Text Box 39"/>
          <p:cNvSpPr txBox="1">
            <a:spLocks noChangeArrowheads="1"/>
          </p:cNvSpPr>
          <p:nvPr/>
        </p:nvSpPr>
        <p:spPr bwMode="auto">
          <a:xfrm>
            <a:off x="323851" y="3860800"/>
            <a:ext cx="8320116" cy="523220"/>
          </a:xfrm>
          <a:prstGeom prst="rect">
            <a:avLst/>
          </a:prstGeom>
          <a:solidFill>
            <a:srgbClr val="FF5050"/>
          </a:solidFill>
          <a:ln w="9525">
            <a:noFill/>
            <a:miter lim="800000"/>
            <a:headEnd/>
            <a:tailEnd/>
          </a:ln>
          <a:effectLst/>
        </p:spPr>
        <p:txBody>
          <a:bodyPr wrap="square">
            <a:spAutoFit/>
          </a:bodyPr>
          <a:lstStyle/>
          <a:p>
            <a:pPr>
              <a:spcBef>
                <a:spcPct val="50000"/>
              </a:spcBef>
            </a:pPr>
            <a:r>
              <a:rPr lang="en-US" altLang="ja-JP" sz="2800" dirty="0" smtClean="0"/>
              <a:t>The lower the larynx is, the bigger and stronger</a:t>
            </a:r>
            <a:endParaRPr lang="ja-JP" altLang="en-US" sz="2800" dirty="0"/>
          </a:p>
        </p:txBody>
      </p:sp>
      <p:sp>
        <p:nvSpPr>
          <p:cNvPr id="80936" name="Rectangle 40"/>
          <p:cNvSpPr>
            <a:spLocks noChangeArrowheads="1"/>
          </p:cNvSpPr>
          <p:nvPr/>
        </p:nvSpPr>
        <p:spPr bwMode="auto">
          <a:xfrm>
            <a:off x="4643438" y="2205038"/>
            <a:ext cx="2952750" cy="1368425"/>
          </a:xfrm>
          <a:prstGeom prst="rect">
            <a:avLst/>
          </a:prstGeom>
          <a:noFill/>
          <a:ln w="38100">
            <a:solidFill>
              <a:srgbClr val="0000FF"/>
            </a:solidFill>
            <a:miter lim="800000"/>
            <a:headEnd/>
            <a:tailEnd/>
          </a:ln>
          <a:effectLst/>
        </p:spPr>
        <p:txBody>
          <a:bodyPr wrap="none" anchor="ctr"/>
          <a:lstStyle/>
          <a:p>
            <a:endParaRPr lang="ja-JP" altLang="en-US"/>
          </a:p>
        </p:txBody>
      </p:sp>
      <p:sp>
        <p:nvSpPr>
          <p:cNvPr id="80937" name="Text Box 41"/>
          <p:cNvSpPr txBox="1">
            <a:spLocks noChangeArrowheads="1"/>
          </p:cNvSpPr>
          <p:nvPr/>
        </p:nvSpPr>
        <p:spPr bwMode="auto">
          <a:xfrm>
            <a:off x="363566" y="4429132"/>
            <a:ext cx="8280400" cy="519113"/>
          </a:xfrm>
          <a:prstGeom prst="rect">
            <a:avLst/>
          </a:prstGeom>
          <a:solidFill>
            <a:schemeClr val="accent1"/>
          </a:solidFill>
          <a:ln w="9525">
            <a:noFill/>
            <a:miter lim="800000"/>
            <a:headEnd/>
            <a:tailEnd/>
          </a:ln>
          <a:effectLst/>
        </p:spPr>
        <p:txBody>
          <a:bodyPr>
            <a:spAutoFit/>
          </a:bodyPr>
          <a:lstStyle/>
          <a:p>
            <a:pPr>
              <a:spcBef>
                <a:spcPct val="50000"/>
              </a:spcBef>
            </a:pPr>
            <a:r>
              <a:rPr lang="en-US" altLang="ja-JP" sz="2800" dirty="0" smtClean="0"/>
              <a:t>The lower the F2, the bigger and stronger</a:t>
            </a:r>
            <a:endParaRPr lang="ja-JP" altLang="en-US" sz="2800" dirty="0"/>
          </a:p>
        </p:txBody>
      </p:sp>
      <p:sp>
        <p:nvSpPr>
          <p:cNvPr id="9" name="Text Box 105"/>
          <p:cNvSpPr txBox="1">
            <a:spLocks noChangeArrowheads="1"/>
          </p:cNvSpPr>
          <p:nvPr/>
        </p:nvSpPr>
        <p:spPr bwMode="auto">
          <a:xfrm>
            <a:off x="1357290" y="2145092"/>
            <a:ext cx="358775" cy="1569660"/>
          </a:xfrm>
          <a:prstGeom prst="rect">
            <a:avLst/>
          </a:prstGeom>
          <a:noFill/>
          <a:ln w="9525">
            <a:noFill/>
            <a:miter lim="800000"/>
            <a:headEnd/>
            <a:tailEnd/>
          </a:ln>
          <a:effectLst/>
        </p:spPr>
        <p:txBody>
          <a:bodyPr wrap="square">
            <a:spAutoFit/>
          </a:bodyPr>
          <a:lstStyle/>
          <a:p>
            <a:r>
              <a:rPr lang="en-US" altLang="ja-JP" sz="2400" dirty="0" smtClean="0"/>
              <a:t>J</a:t>
            </a:r>
            <a:endParaRPr lang="ja-JP" altLang="en-US" sz="2400" dirty="0"/>
          </a:p>
          <a:p>
            <a:r>
              <a:rPr lang="en-US" altLang="ja-JP" sz="2400" dirty="0" smtClean="0"/>
              <a:t>I</a:t>
            </a:r>
            <a:endParaRPr lang="ja-JP" altLang="en-US" sz="2400" dirty="0"/>
          </a:p>
          <a:p>
            <a:r>
              <a:rPr lang="en-US" altLang="ja-JP" sz="2400" dirty="0" smtClean="0"/>
              <a:t>J</a:t>
            </a:r>
          </a:p>
          <a:p>
            <a:r>
              <a:rPr lang="en-US" altLang="ja-JP" sz="2400" dirty="0" smtClean="0"/>
              <a:t>I</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34"/>
                                        </p:tgtEl>
                                        <p:attrNameLst>
                                          <p:attrName>style.visibility</p:attrName>
                                        </p:attrNameLst>
                                      </p:cBhvr>
                                      <p:to>
                                        <p:strVal val="visible"/>
                                      </p:to>
                                    </p:set>
                                    <p:animEffect transition="in" filter="blinds(horizontal)">
                                      <p:cBhvr>
                                        <p:cTn id="7" dur="500"/>
                                        <p:tgtEl>
                                          <p:spTgt spid="8093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0935"/>
                                        </p:tgtEl>
                                        <p:attrNameLst>
                                          <p:attrName>style.visibility</p:attrName>
                                        </p:attrNameLst>
                                      </p:cBhvr>
                                      <p:to>
                                        <p:strVal val="visible"/>
                                      </p:to>
                                    </p:set>
                                    <p:animEffect transition="in" filter="blinds(horizontal)">
                                      <p:cBhvr>
                                        <p:cTn id="11" dur="500"/>
                                        <p:tgtEl>
                                          <p:spTgt spid="8093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80934"/>
                                        </p:tgtEl>
                                      </p:cBhvr>
                                    </p:animEffect>
                                    <p:set>
                                      <p:cBhvr>
                                        <p:cTn id="16" dur="1" fill="hold">
                                          <p:stCondLst>
                                            <p:cond delay="499"/>
                                          </p:stCondLst>
                                        </p:cTn>
                                        <p:tgtEl>
                                          <p:spTgt spid="80934"/>
                                        </p:tgtEl>
                                        <p:attrNameLst>
                                          <p:attrName>style.visibility</p:attrName>
                                        </p:attrNameLst>
                                      </p:cBhvr>
                                      <p:to>
                                        <p:strVal val="hidden"/>
                                      </p:to>
                                    </p:set>
                                  </p:childTnLst>
                                </p:cTn>
                              </p:par>
                            </p:childTnLst>
                          </p:cTn>
                        </p:par>
                        <p:par>
                          <p:cTn id="17" fill="hold">
                            <p:stCondLst>
                              <p:cond delay="500"/>
                            </p:stCondLst>
                            <p:childTnLst>
                              <p:par>
                                <p:cTn id="18" presetID="5" presetClass="exit" presetSubtype="10" fill="hold" grpId="1" nodeType="afterEffect">
                                  <p:stCondLst>
                                    <p:cond delay="0"/>
                                  </p:stCondLst>
                                  <p:childTnLst>
                                    <p:animEffect transition="out" filter="checkerboard(across)">
                                      <p:cBhvr>
                                        <p:cTn id="19" dur="500"/>
                                        <p:tgtEl>
                                          <p:spTgt spid="80935"/>
                                        </p:tgtEl>
                                      </p:cBhvr>
                                    </p:animEffect>
                                    <p:set>
                                      <p:cBhvr>
                                        <p:cTn id="20" dur="1" fill="hold">
                                          <p:stCondLst>
                                            <p:cond delay="499"/>
                                          </p:stCondLst>
                                        </p:cTn>
                                        <p:tgtEl>
                                          <p:spTgt spid="80935"/>
                                        </p:tgtEl>
                                        <p:attrNameLst>
                                          <p:attrName>style.visibility</p:attrName>
                                        </p:attrNameLst>
                                      </p:cBhvr>
                                      <p:to>
                                        <p:strVal val="hidden"/>
                                      </p:to>
                                    </p:se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80936"/>
                                        </p:tgtEl>
                                        <p:attrNameLst>
                                          <p:attrName>style.visibility</p:attrName>
                                        </p:attrNameLst>
                                      </p:cBhvr>
                                      <p:to>
                                        <p:strVal val="visible"/>
                                      </p:to>
                                    </p:set>
                                    <p:animEffect transition="in" filter="blinds(horizontal)">
                                      <p:cBhvr>
                                        <p:cTn id="24" dur="500"/>
                                        <p:tgtEl>
                                          <p:spTgt spid="80936"/>
                                        </p:tgtEl>
                                      </p:cBhvr>
                                    </p:animEffect>
                                  </p:childTnLst>
                                </p:cTn>
                              </p:par>
                            </p:childTnLst>
                          </p:cTn>
                        </p:par>
                        <p:par>
                          <p:cTn id="25" fill="hold">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80937"/>
                                        </p:tgtEl>
                                        <p:attrNameLst>
                                          <p:attrName>style.visibility</p:attrName>
                                        </p:attrNameLst>
                                      </p:cBhvr>
                                      <p:to>
                                        <p:strVal val="visible"/>
                                      </p:to>
                                    </p:set>
                                    <p:animEffect transition="in" filter="blinds(horizontal)">
                                      <p:cBhvr>
                                        <p:cTn id="28" dur="500"/>
                                        <p:tgtEl>
                                          <p:spTgt spid="80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4" grpId="0" animBg="1"/>
      <p:bldP spid="80934" grpId="1" animBg="1"/>
      <p:bldP spid="80935" grpId="0" animBg="1"/>
      <p:bldP spid="80935" grpId="1" animBg="1"/>
      <p:bldP spid="80936" grpId="0" animBg="1"/>
      <p:bldP spid="809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1341438"/>
            <a:ext cx="8229600" cy="3095625"/>
          </a:xfrm>
        </p:spPr>
        <p:txBody>
          <a:bodyPr>
            <a:normAutofit fontScale="92500"/>
          </a:bodyPr>
          <a:lstStyle/>
          <a:p>
            <a:pPr>
              <a:spcAft>
                <a:spcPct val="30000"/>
              </a:spcAft>
            </a:pPr>
            <a:r>
              <a:rPr lang="en-US" altLang="ja-JP" dirty="0" smtClean="0"/>
              <a:t>Similarities between two cultures/languages</a:t>
            </a:r>
            <a:endParaRPr lang="ja-JP" altLang="en-US" dirty="0"/>
          </a:p>
          <a:p>
            <a:pPr lvl="1"/>
            <a:r>
              <a:rPr lang="en-US" altLang="ja-JP" dirty="0" smtClean="0"/>
              <a:t>The higher the degree of laryngeal constriction, and the breathier the voice, the more positive the ratings</a:t>
            </a:r>
            <a:endParaRPr lang="ja-JP" altLang="en-US" dirty="0"/>
          </a:p>
          <a:p>
            <a:pPr lvl="1"/>
            <a:r>
              <a:rPr lang="en-US" altLang="ja-JP" dirty="0" smtClean="0"/>
              <a:t>The higher the degree of larynx lowering, and the lower the F0, the bigger and stronger the characters are perceived to be</a:t>
            </a:r>
            <a:endParaRPr lang="ja-JP" altLang="en-US" dirty="0"/>
          </a:p>
          <a:p>
            <a:endParaRPr lang="en-US" altLang="ja-JP" dirty="0"/>
          </a:p>
        </p:txBody>
      </p:sp>
      <p:sp>
        <p:nvSpPr>
          <p:cNvPr id="36867" name="Rectangle 3"/>
          <p:cNvSpPr>
            <a:spLocks noGrp="1" noChangeArrowheads="1"/>
          </p:cNvSpPr>
          <p:nvPr>
            <p:ph type="title"/>
          </p:nvPr>
        </p:nvSpPr>
        <p:spPr>
          <a:xfrm>
            <a:off x="395288" y="260350"/>
            <a:ext cx="8229600" cy="1066800"/>
          </a:xfrm>
          <a:noFill/>
          <a:ln/>
        </p:spPr>
        <p:txBody>
          <a:bodyPr>
            <a:normAutofit fontScale="90000"/>
          </a:bodyPr>
          <a:lstStyle/>
          <a:p>
            <a:r>
              <a:rPr lang="en-US" altLang="ja-JP" sz="3600" dirty="0" smtClean="0"/>
              <a:t>Perceptual Experiment (9/10):</a:t>
            </a:r>
            <a:br>
              <a:rPr lang="en-US" altLang="ja-JP" sz="3600" dirty="0" smtClean="0"/>
            </a:br>
            <a:r>
              <a:rPr lang="en-US" altLang="ja-JP" sz="3600" dirty="0" smtClean="0"/>
              <a:t>Results (1/2)</a:t>
            </a:r>
            <a:endParaRPr lang="ja-JP" altLang="en-US" sz="3600" dirty="0"/>
          </a:p>
        </p:txBody>
      </p:sp>
      <p:sp>
        <p:nvSpPr>
          <p:cNvPr id="36891" name="Text Box 27"/>
          <p:cNvSpPr txBox="1">
            <a:spLocks noChangeArrowheads="1"/>
          </p:cNvSpPr>
          <p:nvPr/>
        </p:nvSpPr>
        <p:spPr bwMode="auto">
          <a:xfrm>
            <a:off x="1403350" y="4795838"/>
            <a:ext cx="6697663" cy="523220"/>
          </a:xfrm>
          <a:prstGeom prst="rect">
            <a:avLst/>
          </a:prstGeom>
          <a:noFill/>
          <a:ln w="9525">
            <a:noFill/>
            <a:miter lim="800000"/>
            <a:headEnd/>
            <a:tailEnd/>
          </a:ln>
          <a:effectLst/>
        </p:spPr>
        <p:txBody>
          <a:bodyPr>
            <a:spAutoFit/>
          </a:bodyPr>
          <a:lstStyle/>
          <a:p>
            <a:pPr>
              <a:spcBef>
                <a:spcPct val="50000"/>
              </a:spcBef>
            </a:pPr>
            <a:r>
              <a:rPr lang="en-US" altLang="ja-JP" sz="2800" dirty="0" smtClean="0"/>
              <a:t>Possibility of universality across cultures</a:t>
            </a:r>
            <a:endParaRPr lang="ja-JP" altLang="en-US" sz="2800" dirty="0"/>
          </a:p>
        </p:txBody>
      </p:sp>
      <p:sp>
        <p:nvSpPr>
          <p:cNvPr id="36892" name="Line 28"/>
          <p:cNvSpPr>
            <a:spLocks noChangeShapeType="1"/>
          </p:cNvSpPr>
          <p:nvPr/>
        </p:nvSpPr>
        <p:spPr bwMode="auto">
          <a:xfrm>
            <a:off x="4643438" y="4365625"/>
            <a:ext cx="0" cy="431800"/>
          </a:xfrm>
          <a:prstGeom prst="line">
            <a:avLst/>
          </a:prstGeom>
          <a:noFill/>
          <a:ln w="38100">
            <a:solidFill>
              <a:schemeClr val="tx1"/>
            </a:solidFill>
            <a:round/>
            <a:headEnd/>
            <a:tailEnd type="triangle" w="med" len="med"/>
          </a:ln>
          <a:effectLst/>
        </p:spPr>
        <p:txBody>
          <a:bodyPr/>
          <a:lstStyle/>
          <a:p>
            <a:endParaRPr lang="ja-JP" altLang="en-US"/>
          </a:p>
        </p:txBody>
      </p:sp>
      <p:sp>
        <p:nvSpPr>
          <p:cNvPr id="36893" name="Text Box 29"/>
          <p:cNvSpPr txBox="1">
            <a:spLocks noChangeArrowheads="1"/>
          </p:cNvSpPr>
          <p:nvPr/>
        </p:nvSpPr>
        <p:spPr bwMode="auto">
          <a:xfrm>
            <a:off x="533400" y="5783263"/>
            <a:ext cx="8305800" cy="492443"/>
          </a:xfrm>
          <a:prstGeom prst="rect">
            <a:avLst/>
          </a:prstGeom>
          <a:noFill/>
          <a:ln w="9525">
            <a:noFill/>
            <a:miter lim="800000"/>
            <a:headEnd/>
            <a:tailEnd/>
          </a:ln>
          <a:effectLst/>
        </p:spPr>
        <p:txBody>
          <a:bodyPr>
            <a:spAutoFit/>
          </a:bodyPr>
          <a:lstStyle/>
          <a:p>
            <a:pPr>
              <a:spcBef>
                <a:spcPct val="50000"/>
              </a:spcBef>
            </a:pPr>
            <a:r>
              <a:rPr lang="en-US" altLang="ja-JP" sz="2600" dirty="0"/>
              <a:t>cf. </a:t>
            </a:r>
            <a:r>
              <a:rPr lang="en-US" altLang="ja-JP" sz="2600" dirty="0" smtClean="0"/>
              <a:t>Universality of vocal emotions</a:t>
            </a:r>
            <a:r>
              <a:rPr lang="ja-JP" altLang="en-US" sz="2600" dirty="0" smtClean="0"/>
              <a:t> </a:t>
            </a:r>
            <a:r>
              <a:rPr lang="en-US" altLang="ja-JP" sz="2600" dirty="0" smtClean="0"/>
              <a:t>(Scherer</a:t>
            </a:r>
            <a:r>
              <a:rPr lang="en-US" altLang="ja-JP" sz="2600" dirty="0"/>
              <a:t>, 2001 et al</a:t>
            </a:r>
            <a:r>
              <a:rPr lang="en-US" altLang="ja-JP" sz="2600" dirty="0" smtClean="0"/>
              <a:t>.)</a:t>
            </a:r>
            <a:endParaRPr lang="ja-JP" altLang="en-US" sz="2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1341438"/>
            <a:ext cx="8229600" cy="5040312"/>
          </a:xfrm>
        </p:spPr>
        <p:txBody>
          <a:bodyPr/>
          <a:lstStyle/>
          <a:p>
            <a:r>
              <a:rPr lang="en-US" altLang="ja-JP" dirty="0" smtClean="0"/>
              <a:t>Differences between two cultures/languages</a:t>
            </a:r>
          </a:p>
          <a:p>
            <a:pPr lvl="1"/>
            <a:r>
              <a:rPr lang="en-US" altLang="ja-JP" dirty="0" smtClean="0"/>
              <a:t>Degree of larynx lowering vs. trait items</a:t>
            </a:r>
            <a:endParaRPr lang="ja-JP" altLang="en-US" dirty="0"/>
          </a:p>
          <a:p>
            <a:pPr lvl="2"/>
            <a:r>
              <a:rPr lang="en-US" altLang="ja-JP" dirty="0" smtClean="0"/>
              <a:t>Hebrew participants:  No correlations for female voice actors</a:t>
            </a:r>
            <a:endParaRPr lang="ja-JP" altLang="en-US" dirty="0"/>
          </a:p>
          <a:p>
            <a:pPr lvl="1"/>
            <a:r>
              <a:rPr lang="en-US" altLang="ja-JP" dirty="0"/>
              <a:t>F0</a:t>
            </a:r>
          </a:p>
          <a:p>
            <a:pPr lvl="2"/>
            <a:r>
              <a:rPr lang="en-US" altLang="ja-JP" dirty="0" smtClean="0"/>
              <a:t>Japanese participants’ ratings for female voice actors:  the higher the F0, the more positive the ratings</a:t>
            </a:r>
            <a:endParaRPr lang="ja-JP" altLang="en-US" dirty="0"/>
          </a:p>
          <a:p>
            <a:pPr lvl="2"/>
            <a:r>
              <a:rPr lang="en-US" altLang="ja-JP" dirty="0" smtClean="0"/>
              <a:t>Hebrew participants’ ratings for male voice actors: the lower the F0, the more positive the ratings</a:t>
            </a:r>
            <a:endParaRPr lang="ja-JP" altLang="en-US" dirty="0"/>
          </a:p>
        </p:txBody>
      </p:sp>
      <p:sp>
        <p:nvSpPr>
          <p:cNvPr id="83971" name="Rectangle 3"/>
          <p:cNvSpPr>
            <a:spLocks noGrp="1" noChangeArrowheads="1"/>
          </p:cNvSpPr>
          <p:nvPr>
            <p:ph type="title"/>
          </p:nvPr>
        </p:nvSpPr>
        <p:spPr>
          <a:xfrm>
            <a:off x="395288" y="260350"/>
            <a:ext cx="8229600" cy="1066800"/>
          </a:xfrm>
          <a:noFill/>
          <a:ln/>
        </p:spPr>
        <p:txBody>
          <a:bodyPr>
            <a:normAutofit fontScale="90000"/>
          </a:bodyPr>
          <a:lstStyle/>
          <a:p>
            <a:r>
              <a:rPr lang="en-US" altLang="ja-JP" sz="3600" dirty="0" smtClean="0"/>
              <a:t>Perceptual Experiment (10/10):</a:t>
            </a:r>
            <a:br>
              <a:rPr lang="en-US" altLang="ja-JP" sz="3600" dirty="0" smtClean="0"/>
            </a:br>
            <a:r>
              <a:rPr lang="en-US" altLang="ja-JP" sz="3600" dirty="0" smtClean="0"/>
              <a:t>Results (2/2)</a:t>
            </a:r>
            <a:endParaRPr lang="ja-JP" altLang="en-US" sz="3600" dirty="0"/>
          </a:p>
        </p:txBody>
      </p:sp>
      <p:sp>
        <p:nvSpPr>
          <p:cNvPr id="83972" name="Text Box 4"/>
          <p:cNvSpPr txBox="1">
            <a:spLocks noChangeArrowheads="1"/>
          </p:cNvSpPr>
          <p:nvPr/>
        </p:nvSpPr>
        <p:spPr bwMode="auto">
          <a:xfrm>
            <a:off x="2987675" y="5695970"/>
            <a:ext cx="3313113" cy="519112"/>
          </a:xfrm>
          <a:prstGeom prst="rect">
            <a:avLst/>
          </a:prstGeom>
          <a:noFill/>
          <a:ln w="9525">
            <a:noFill/>
            <a:miter lim="800000"/>
            <a:headEnd/>
            <a:tailEnd/>
          </a:ln>
          <a:effectLst/>
        </p:spPr>
        <p:txBody>
          <a:bodyPr>
            <a:spAutoFit/>
          </a:bodyPr>
          <a:lstStyle/>
          <a:p>
            <a:pPr>
              <a:spcBef>
                <a:spcPct val="50000"/>
              </a:spcBef>
            </a:pPr>
            <a:r>
              <a:rPr lang="en-US" altLang="ja-JP" sz="2800" dirty="0" smtClean="0"/>
              <a:t>Cultural specificity</a:t>
            </a:r>
            <a:endParaRPr lang="ja-JP" altLang="en-US" sz="2800" dirty="0"/>
          </a:p>
        </p:txBody>
      </p:sp>
      <p:sp>
        <p:nvSpPr>
          <p:cNvPr id="83973" name="Line 5"/>
          <p:cNvSpPr>
            <a:spLocks noChangeShapeType="1"/>
          </p:cNvSpPr>
          <p:nvPr/>
        </p:nvSpPr>
        <p:spPr bwMode="auto">
          <a:xfrm>
            <a:off x="4643438" y="5265757"/>
            <a:ext cx="0" cy="431800"/>
          </a:xfrm>
          <a:prstGeom prst="line">
            <a:avLst/>
          </a:prstGeom>
          <a:noFill/>
          <a:ln w="38100">
            <a:solidFill>
              <a:schemeClr val="tx1"/>
            </a:solidFill>
            <a:round/>
            <a:headEnd/>
            <a:tailEnd type="triangle" w="med" len="med"/>
          </a:ln>
          <a:effectLst/>
        </p:spPr>
        <p:txBody>
          <a:bodyPr/>
          <a:lstStyle/>
          <a:p>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Speculations about Origin of Person Perception Based on Voice (1/3)</a:t>
            </a:r>
            <a:endParaRPr kumimoji="1" lang="ja-JP" altLang="en-US" dirty="0"/>
          </a:p>
        </p:txBody>
      </p:sp>
      <p:sp>
        <p:nvSpPr>
          <p:cNvPr id="3" name="コンテンツ プレースホルダ 2"/>
          <p:cNvSpPr>
            <a:spLocks noGrp="1"/>
          </p:cNvSpPr>
          <p:nvPr>
            <p:ph idx="1"/>
          </p:nvPr>
        </p:nvSpPr>
        <p:spPr>
          <a:xfrm>
            <a:off x="457200" y="1600200"/>
            <a:ext cx="8229600" cy="4900634"/>
          </a:xfrm>
        </p:spPr>
        <p:txBody>
          <a:bodyPr>
            <a:normAutofit fontScale="92500" lnSpcReduction="10000"/>
          </a:bodyPr>
          <a:lstStyle/>
          <a:p>
            <a:r>
              <a:rPr lang="en-US" altLang="ja-JP" dirty="0" smtClean="0"/>
              <a:t>Two universal dimensions of social cognition (Fiske et al. 2007)</a:t>
            </a:r>
          </a:p>
          <a:p>
            <a:pPr lvl="1"/>
            <a:r>
              <a:rPr lang="en-US" altLang="ja-JP" dirty="0" smtClean="0"/>
              <a:t>Warmth: “friend or foe” – perceived intent (e.g., friendliness, helpfulness, sincerity, trustworthiness and morality)</a:t>
            </a:r>
          </a:p>
          <a:p>
            <a:pPr lvl="1"/>
            <a:r>
              <a:rPr lang="en-US" altLang="ja-JP" dirty="0" smtClean="0"/>
              <a:t>Competence:  perceived ability to enact the intent (e.g., intelligence, skill, creativity, and efficacy)</a:t>
            </a:r>
            <a:endParaRPr lang="ja-JP" altLang="en-US" dirty="0" smtClean="0"/>
          </a:p>
          <a:p>
            <a:r>
              <a:rPr lang="en-US" altLang="ja-JP" dirty="0" smtClean="0"/>
              <a:t>Two dimensions of face evaluation (</a:t>
            </a:r>
            <a:r>
              <a:rPr lang="en-US" altLang="ja-JP" dirty="0" err="1" smtClean="0"/>
              <a:t>Oosterhof</a:t>
            </a:r>
            <a:r>
              <a:rPr lang="en-US" altLang="ja-JP" dirty="0" smtClean="0"/>
              <a:t> &amp; </a:t>
            </a:r>
            <a:r>
              <a:rPr lang="en-US" altLang="ja-JP" dirty="0" err="1" smtClean="0"/>
              <a:t>Todorov</a:t>
            </a:r>
            <a:r>
              <a:rPr lang="en-US" altLang="ja-JP" dirty="0" smtClean="0"/>
              <a:t> 2008)</a:t>
            </a:r>
          </a:p>
          <a:p>
            <a:pPr lvl="1"/>
            <a:r>
              <a:rPr lang="en-US" altLang="ja-JP" dirty="0" smtClean="0"/>
              <a:t>Valence: positive traits (e.g., attractive, responsive)</a:t>
            </a:r>
          </a:p>
          <a:p>
            <a:pPr lvl="1"/>
            <a:r>
              <a:rPr lang="en-US" altLang="ja-JP" dirty="0" smtClean="0"/>
              <a:t>Dominance (with aggressiveness and confidence)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Speculations about Origin of Person Perception Based on Voice (2/3)</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Dimensions of animal vocalizations (Morton 1977, 1994)</a:t>
            </a:r>
          </a:p>
          <a:p>
            <a:pPr lvl="1"/>
            <a:r>
              <a:rPr lang="en-US" altLang="ja-JP" dirty="0" smtClean="0"/>
              <a:t>Motivation-Structural Rules</a:t>
            </a:r>
          </a:p>
          <a:p>
            <a:pPr lvl="2"/>
            <a:r>
              <a:rPr kumimoji="1" lang="en-US" altLang="ja-JP" sz="2600" dirty="0" smtClean="0"/>
              <a:t>First dimension: Quality – harsh to pure tone-like</a:t>
            </a:r>
          </a:p>
          <a:p>
            <a:pPr lvl="2"/>
            <a:r>
              <a:rPr lang="en-US" altLang="ja-JP" sz="2600" dirty="0" smtClean="0"/>
              <a:t>Second dimension: F0 and spectral energy distribution</a:t>
            </a:r>
          </a:p>
          <a:p>
            <a:pPr lvl="2">
              <a:buNone/>
            </a:pPr>
            <a:r>
              <a:rPr kumimoji="1" lang="en-US" altLang="ja-JP" sz="2600" dirty="0" smtClean="0"/>
              <a:t>	</a:t>
            </a:r>
            <a:r>
              <a:rPr kumimoji="1" lang="ja-JP" altLang="en-US" sz="2600" dirty="0" smtClean="0"/>
              <a:t>→</a:t>
            </a:r>
            <a:r>
              <a:rPr kumimoji="1" lang="en-US" altLang="ja-JP" sz="2600" dirty="0" smtClean="0"/>
              <a:t>Developed to the Frequency Code (</a:t>
            </a:r>
            <a:r>
              <a:rPr kumimoji="1" lang="en-US" altLang="ja-JP" sz="2600" dirty="0" err="1" smtClean="0"/>
              <a:t>Ohala</a:t>
            </a:r>
            <a:r>
              <a:rPr kumimoji="1" lang="en-US" altLang="ja-JP" sz="2600" dirty="0" smtClean="0"/>
              <a:t> 1994)</a:t>
            </a:r>
            <a:endParaRPr kumimoji="1" lang="ja-JP" altLang="en-US"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Speculations about Origin of Person Perception Based on Voice (3/3)</a:t>
            </a:r>
            <a:endParaRPr kumimoji="1" lang="ja-JP" altLang="en-US" dirty="0"/>
          </a:p>
        </p:txBody>
      </p:sp>
      <p:sp>
        <p:nvSpPr>
          <p:cNvPr id="3" name="コンテンツ プレースホルダ 2"/>
          <p:cNvSpPr>
            <a:spLocks noGrp="1"/>
          </p:cNvSpPr>
          <p:nvPr>
            <p:ph idx="1"/>
          </p:nvPr>
        </p:nvSpPr>
        <p:spPr>
          <a:xfrm>
            <a:off x="457200" y="1600200"/>
            <a:ext cx="8229600" cy="4972072"/>
          </a:xfrm>
        </p:spPr>
        <p:txBody>
          <a:bodyPr/>
          <a:lstStyle/>
          <a:p>
            <a:r>
              <a:rPr lang="en-US" altLang="ja-JP" dirty="0" smtClean="0"/>
              <a:t>Speculations about two fundamental dimensions of person perception based on voice = vocal stereotyping</a:t>
            </a:r>
          </a:p>
          <a:p>
            <a:pPr lvl="1"/>
            <a:r>
              <a:rPr lang="en-US" altLang="ja-JP" dirty="0" smtClean="0"/>
              <a:t>Warmth / Valence: realized in laryngeal constriction</a:t>
            </a:r>
          </a:p>
          <a:p>
            <a:pPr lvl="1"/>
            <a:r>
              <a:rPr lang="en-US" altLang="ja-JP" dirty="0" smtClean="0"/>
              <a:t>Competence / Dominance: realized in larynx lowering + F0 / formants</a:t>
            </a:r>
            <a:endParaRPr lang="ja-JP" altLang="en-US" dirty="0" smtClean="0"/>
          </a:p>
          <a:p>
            <a:r>
              <a:rPr kumimoji="1" lang="en-US" altLang="ja-JP" dirty="0" smtClean="0"/>
              <a:t>Future research possibilities</a:t>
            </a:r>
          </a:p>
          <a:p>
            <a:pPr lvl="1"/>
            <a:r>
              <a:rPr kumimoji="1" lang="en-US" altLang="ja-JP" dirty="0" smtClean="0"/>
              <a:t>Identifying underlying dimensions of vocal stereotyping using synthesized voices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body" idx="1"/>
          </p:nvPr>
        </p:nvSpPr>
        <p:spPr>
          <a:xfrm>
            <a:off x="395288" y="1300173"/>
            <a:ext cx="8229600" cy="3629025"/>
          </a:xfrm>
        </p:spPr>
        <p:txBody>
          <a:bodyPr/>
          <a:lstStyle/>
          <a:p>
            <a:pPr marL="609600" indent="-609600">
              <a:buFontTx/>
              <a:buAutoNum type="arabicPeriod"/>
            </a:pPr>
            <a:r>
              <a:rPr lang="en-US" altLang="ja-JP" dirty="0"/>
              <a:t>To supplement the auditory descriptions of the heroic and villainous voice types (</a:t>
            </a:r>
            <a:r>
              <a:rPr lang="en-US" altLang="ja-JP" dirty="0" err="1"/>
              <a:t>Teshigawara</a:t>
            </a:r>
            <a:r>
              <a:rPr lang="en-US" altLang="ja-JP" dirty="0"/>
              <a:t>, </a:t>
            </a:r>
            <a:r>
              <a:rPr lang="en-US" altLang="ja-JP" dirty="0" smtClean="0"/>
              <a:t>2003) </a:t>
            </a:r>
            <a:r>
              <a:rPr lang="en-US" altLang="ja-JP" dirty="0"/>
              <a:t>with physiological observations.</a:t>
            </a:r>
          </a:p>
          <a:p>
            <a:pPr marL="609600" indent="-609600">
              <a:buFontTx/>
              <a:buAutoNum type="arabicPeriod"/>
            </a:pPr>
            <a:r>
              <a:rPr lang="en-US" altLang="ja-JP" dirty="0"/>
              <a:t>To show how much one can alter </a:t>
            </a:r>
            <a:r>
              <a:rPr lang="en-US" altLang="ja-JP" dirty="0" smtClean="0"/>
              <a:t>the </a:t>
            </a:r>
            <a:r>
              <a:rPr lang="en-US" altLang="ja-JP" dirty="0"/>
              <a:t>vocal tract in portraying different </a:t>
            </a:r>
            <a:r>
              <a:rPr lang="en-US" altLang="ja-JP" dirty="0" smtClean="0"/>
              <a:t>characters</a:t>
            </a:r>
            <a:endParaRPr lang="en-US" altLang="ja-JP" dirty="0"/>
          </a:p>
        </p:txBody>
      </p:sp>
      <p:sp>
        <p:nvSpPr>
          <p:cNvPr id="41989" name="Rectangle 5"/>
          <p:cNvSpPr>
            <a:spLocks noGrp="1" noChangeArrowheads="1"/>
          </p:cNvSpPr>
          <p:nvPr>
            <p:ph type="title"/>
          </p:nvPr>
        </p:nvSpPr>
        <p:spPr>
          <a:xfrm>
            <a:off x="500034" y="274638"/>
            <a:ext cx="8215370" cy="1143000"/>
          </a:xfrm>
        </p:spPr>
        <p:txBody>
          <a:bodyPr>
            <a:normAutofit/>
          </a:bodyPr>
          <a:lstStyle/>
          <a:p>
            <a:r>
              <a:rPr lang="en-US" altLang="ja-JP" sz="3200" dirty="0" smtClean="0"/>
              <a:t>Physiological </a:t>
            </a:r>
            <a:r>
              <a:rPr lang="en-US" altLang="ja-JP" sz="3200" dirty="0" smtClean="0"/>
              <a:t>Observations </a:t>
            </a:r>
            <a:r>
              <a:rPr lang="en-US" altLang="ja-JP" sz="3200" dirty="0" smtClean="0"/>
              <a:t>(1/11):</a:t>
            </a:r>
            <a:br>
              <a:rPr lang="en-US" altLang="ja-JP" sz="3200" dirty="0" smtClean="0"/>
            </a:br>
            <a:r>
              <a:rPr lang="en-US" altLang="ja-JP" sz="3200" dirty="0" smtClean="0"/>
              <a:t>MRI Study </a:t>
            </a:r>
            <a:r>
              <a:rPr lang="en-US" altLang="ja-JP" sz="3200" dirty="0" smtClean="0"/>
              <a:t>(</a:t>
            </a:r>
            <a:r>
              <a:rPr lang="en-US" altLang="ja-JP" sz="3200" dirty="0" err="1" smtClean="0"/>
              <a:t>Teshigawara</a:t>
            </a:r>
            <a:r>
              <a:rPr lang="en-US" altLang="ja-JP" sz="3200" dirty="0" smtClean="0"/>
              <a:t> &amp; </a:t>
            </a:r>
            <a:r>
              <a:rPr lang="en-US" altLang="ja-JP" sz="3200" dirty="0" err="1" smtClean="0"/>
              <a:t>Murano</a:t>
            </a:r>
            <a:r>
              <a:rPr lang="en-US" altLang="ja-JP" sz="3200" dirty="0" smtClean="0"/>
              <a:t> 2004) – </a:t>
            </a:r>
            <a:r>
              <a:rPr lang="en-US" altLang="ja-JP" sz="3200" dirty="0" smtClean="0"/>
              <a:t>Aims</a:t>
            </a:r>
            <a:endParaRPr lang="en-US" altLang="ja-JP" sz="3200" dirty="0"/>
          </a:p>
        </p:txBody>
      </p:sp>
      <p:sp>
        <p:nvSpPr>
          <p:cNvPr id="41990" name="Text Box 6"/>
          <p:cNvSpPr txBox="1">
            <a:spLocks noChangeArrowheads="1"/>
          </p:cNvSpPr>
          <p:nvPr/>
        </p:nvSpPr>
        <p:spPr bwMode="auto">
          <a:xfrm>
            <a:off x="900113" y="5186363"/>
            <a:ext cx="7272337" cy="1411287"/>
          </a:xfrm>
          <a:prstGeom prst="rect">
            <a:avLst/>
          </a:prstGeom>
          <a:noFill/>
          <a:ln w="38100">
            <a:solidFill>
              <a:srgbClr val="0000CC"/>
            </a:solidFill>
            <a:miter lim="800000"/>
            <a:headEnd/>
            <a:tailEnd/>
          </a:ln>
          <a:effectLst/>
        </p:spPr>
        <p:txBody>
          <a:bodyPr>
            <a:spAutoFit/>
          </a:bodyPr>
          <a:lstStyle/>
          <a:p>
            <a:pPr>
              <a:spcBef>
                <a:spcPct val="50000"/>
              </a:spcBef>
            </a:pPr>
            <a:r>
              <a:rPr lang="en-US" altLang="ja-JP" sz="2800"/>
              <a:t>Picturing positions of articulators during phonation imitating heroic and villainous voice types with an MRI.</a:t>
            </a:r>
          </a:p>
        </p:txBody>
      </p:sp>
      <p:sp>
        <p:nvSpPr>
          <p:cNvPr id="41991" name="AutoShape 7"/>
          <p:cNvSpPr>
            <a:spLocks noChangeArrowheads="1"/>
          </p:cNvSpPr>
          <p:nvPr/>
        </p:nvSpPr>
        <p:spPr bwMode="auto">
          <a:xfrm>
            <a:off x="4140200" y="4497399"/>
            <a:ext cx="720725" cy="574675"/>
          </a:xfrm>
          <a:prstGeom prst="down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54098"/>
          </a:xfrm>
        </p:spPr>
        <p:txBody>
          <a:bodyPr>
            <a:normAutofit fontScale="90000"/>
          </a:bodyPr>
          <a:lstStyle/>
          <a:p>
            <a:r>
              <a:rPr lang="en-US" altLang="ja-JP" sz="4000" dirty="0" smtClean="0"/>
              <a:t>Physiological Observations (2/11):</a:t>
            </a:r>
            <a:br>
              <a:rPr lang="en-US" altLang="ja-JP" sz="4000" dirty="0" smtClean="0"/>
            </a:br>
            <a:r>
              <a:rPr lang="en-US" altLang="ja-JP" sz="4000" dirty="0" smtClean="0"/>
              <a:t>MRI Study – Method </a:t>
            </a:r>
            <a:endParaRPr lang="en-US" altLang="ja-JP" sz="4000" dirty="0"/>
          </a:p>
        </p:txBody>
      </p:sp>
      <p:sp>
        <p:nvSpPr>
          <p:cNvPr id="9219" name="Rectangle 3"/>
          <p:cNvSpPr>
            <a:spLocks noGrp="1" noChangeArrowheads="1"/>
          </p:cNvSpPr>
          <p:nvPr>
            <p:ph type="body" idx="1"/>
          </p:nvPr>
        </p:nvSpPr>
        <p:spPr>
          <a:xfrm>
            <a:off x="468313" y="1693868"/>
            <a:ext cx="8064500" cy="4378338"/>
          </a:xfrm>
        </p:spPr>
        <p:txBody>
          <a:bodyPr/>
          <a:lstStyle/>
          <a:p>
            <a:pPr>
              <a:spcAft>
                <a:spcPct val="10000"/>
              </a:spcAft>
            </a:pPr>
            <a:r>
              <a:rPr lang="en-US" altLang="ja-JP" sz="3400" dirty="0"/>
              <a:t>Subject: A female native speaker of </a:t>
            </a:r>
            <a:r>
              <a:rPr lang="en-US" altLang="ja-JP" sz="3400" dirty="0" smtClean="0"/>
              <a:t>Japanese</a:t>
            </a:r>
            <a:endParaRPr lang="en-US" altLang="ja-JP" sz="3400" dirty="0"/>
          </a:p>
          <a:p>
            <a:pPr>
              <a:spcAft>
                <a:spcPct val="10000"/>
              </a:spcAft>
            </a:pPr>
            <a:r>
              <a:rPr lang="en-US" altLang="ja-JP" sz="3400" dirty="0"/>
              <a:t>Posture: Supine</a:t>
            </a:r>
          </a:p>
          <a:p>
            <a:pPr>
              <a:spcAft>
                <a:spcPct val="10000"/>
              </a:spcAft>
            </a:pPr>
            <a:r>
              <a:rPr lang="en-US" altLang="ja-JP" sz="3400" dirty="0"/>
              <a:t>Speech task</a:t>
            </a:r>
          </a:p>
          <a:p>
            <a:pPr lvl="1">
              <a:spcAft>
                <a:spcPct val="10000"/>
              </a:spcAft>
            </a:pPr>
            <a:r>
              <a:rPr lang="en-US" altLang="ja-JP" sz="3000" dirty="0"/>
              <a:t>Repetitions of vowel /</a:t>
            </a:r>
            <a:r>
              <a:rPr lang="en-US" altLang="ja-JP" sz="3000" dirty="0" err="1"/>
              <a:t>i</a:t>
            </a:r>
            <a:r>
              <a:rPr lang="en-US" altLang="ja-JP" sz="3000" dirty="0"/>
              <a:t>/ at 240 Hz</a:t>
            </a:r>
          </a:p>
          <a:p>
            <a:pPr lvl="1">
              <a:spcAft>
                <a:spcPct val="10000"/>
              </a:spcAft>
            </a:pPr>
            <a:r>
              <a:rPr lang="en-US" altLang="ja-JP" sz="3000" dirty="0"/>
              <a:t>Adopting four hero and villain voice types and the normal setting.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179388" y="260350"/>
            <a:ext cx="8785225" cy="720725"/>
          </a:xfrm>
        </p:spPr>
        <p:txBody>
          <a:bodyPr>
            <a:normAutofit fontScale="90000"/>
          </a:bodyPr>
          <a:lstStyle/>
          <a:p>
            <a:r>
              <a:rPr lang="en-US" altLang="ja-JP" sz="3200" dirty="0" smtClean="0"/>
              <a:t>Physiological Observations (3/11): </a:t>
            </a:r>
            <a:br>
              <a:rPr lang="en-US" altLang="ja-JP" sz="3200" dirty="0" smtClean="0"/>
            </a:br>
            <a:r>
              <a:rPr lang="en-US" altLang="ja-JP" sz="3200" dirty="0" smtClean="0"/>
              <a:t>Target V</a:t>
            </a:r>
            <a:r>
              <a:rPr lang="en-US" altLang="ja-JP" sz="3000" dirty="0" smtClean="0"/>
              <a:t>oice Quality Settings</a:t>
            </a:r>
            <a:endParaRPr lang="en-US" altLang="ja-JP" sz="3000" dirty="0"/>
          </a:p>
        </p:txBody>
      </p:sp>
      <p:graphicFrame>
        <p:nvGraphicFramePr>
          <p:cNvPr id="36952" name="Group 88"/>
          <p:cNvGraphicFramePr>
            <a:graphicFrameLocks noGrp="1"/>
          </p:cNvGraphicFramePr>
          <p:nvPr/>
        </p:nvGraphicFramePr>
        <p:xfrm>
          <a:off x="323850" y="1690688"/>
          <a:ext cx="8280400" cy="4781551"/>
        </p:xfrm>
        <a:graphic>
          <a:graphicData uri="http://schemas.openxmlformats.org/drawingml/2006/table">
            <a:tbl>
              <a:tblPr/>
              <a:tblGrid>
                <a:gridCol w="1857375"/>
                <a:gridCol w="6423025"/>
              </a:tblGrid>
              <a:tr h="900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dirty="0" smtClean="0">
                          <a:ln>
                            <a:noFill/>
                          </a:ln>
                          <a:solidFill>
                            <a:schemeClr val="tx1"/>
                          </a:solidFill>
                          <a:effectLst/>
                          <a:latin typeface="Arial" charset="0"/>
                          <a:ea typeface="ＭＳ Ｐゴシック" charset="-128"/>
                        </a:rPr>
                        <a:t>Voice type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Arial" charset="0"/>
                          <a:ea typeface="ＭＳ Ｐゴシック" charset="-128"/>
                        </a:rPr>
                        <a:t>Auditorily identified characteristics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33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Arial" charset="0"/>
                          <a:ea typeface="ＭＳ Ｐゴシック" charset="-128"/>
                        </a:rPr>
                        <a:t>Hero 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dirty="0" smtClean="0">
                          <a:ln>
                            <a:noFill/>
                          </a:ln>
                          <a:solidFill>
                            <a:schemeClr val="tx1"/>
                          </a:solidFill>
                          <a:effectLst/>
                          <a:latin typeface="Arial" charset="0"/>
                          <a:ea typeface="ＭＳ Ｐゴシック" charset="-128"/>
                        </a:rPr>
                        <a:t>fronted tongue body, open jaw, moderately breathy voice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Arial" charset="0"/>
                          <a:ea typeface="ＭＳ Ｐゴシック" charset="-128"/>
                        </a:rPr>
                        <a:t>Hero II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dirty="0" smtClean="0">
                          <a:ln>
                            <a:noFill/>
                          </a:ln>
                          <a:solidFill>
                            <a:srgbClr val="FF0000"/>
                          </a:solidFill>
                          <a:effectLst/>
                          <a:latin typeface="Arial" charset="0"/>
                          <a:ea typeface="ＭＳ Ｐゴシック" charset="-128"/>
                        </a:rPr>
                        <a:t>slight or intermittent </a:t>
                      </a:r>
                      <a:r>
                        <a:rPr kumimoji="1" lang="en-US" altLang="ja-JP" sz="2600" b="0" i="0" u="none" strike="noStrike" cap="none" normalizeH="0" baseline="0" dirty="0" err="1" smtClean="0">
                          <a:ln>
                            <a:noFill/>
                          </a:ln>
                          <a:solidFill>
                            <a:srgbClr val="FF0000"/>
                          </a:solidFill>
                          <a:effectLst/>
                          <a:latin typeface="Arial" charset="0"/>
                          <a:ea typeface="ＭＳ Ｐゴシック" charset="-128"/>
                        </a:rPr>
                        <a:t>supraglottic</a:t>
                      </a:r>
                      <a:r>
                        <a:rPr kumimoji="1" lang="en-US" altLang="ja-JP" sz="2600" b="0" i="0" u="none" strike="noStrike" cap="none" normalizeH="0" baseline="0" dirty="0" smtClean="0">
                          <a:ln>
                            <a:noFill/>
                          </a:ln>
                          <a:solidFill>
                            <a:srgbClr val="FF0000"/>
                          </a:solidFill>
                          <a:effectLst/>
                          <a:latin typeface="Arial" charset="0"/>
                          <a:ea typeface="ＭＳ Ｐゴシック" charset="-128"/>
                        </a:rPr>
                        <a:t> constriction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Arial" charset="0"/>
                          <a:ea typeface="ＭＳ Ｐゴシック" charset="-128"/>
                        </a:rPr>
                        <a:t>Villain 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dirty="0" smtClean="0">
                          <a:ln>
                            <a:noFill/>
                          </a:ln>
                          <a:solidFill>
                            <a:srgbClr val="FF0000"/>
                          </a:solidFill>
                          <a:effectLst/>
                          <a:latin typeface="Arial" charset="0"/>
                          <a:ea typeface="ＭＳ Ｐゴシック" charset="-128"/>
                        </a:rPr>
                        <a:t>moderate or extreme </a:t>
                      </a:r>
                      <a:r>
                        <a:rPr kumimoji="1" lang="en-US" altLang="ja-JP" sz="2600" b="0" i="0" u="none" strike="noStrike" cap="none" normalizeH="0" baseline="0" dirty="0" err="1" smtClean="0">
                          <a:ln>
                            <a:noFill/>
                          </a:ln>
                          <a:solidFill>
                            <a:srgbClr val="FF0000"/>
                          </a:solidFill>
                          <a:effectLst/>
                          <a:latin typeface="Arial" charset="0"/>
                          <a:ea typeface="ＭＳ Ｐゴシック" charset="-128"/>
                        </a:rPr>
                        <a:t>supraglottic</a:t>
                      </a:r>
                      <a:r>
                        <a:rPr kumimoji="1" lang="en-US" altLang="ja-JP" sz="2600" b="0" i="0" u="none" strike="noStrike" cap="none" normalizeH="0" baseline="0" dirty="0" smtClean="0">
                          <a:ln>
                            <a:noFill/>
                          </a:ln>
                          <a:solidFill>
                            <a:srgbClr val="FF0000"/>
                          </a:solidFill>
                          <a:effectLst/>
                          <a:latin typeface="Arial" charset="0"/>
                          <a:ea typeface="ＭＳ Ｐゴシック" charset="-128"/>
                        </a:rPr>
                        <a:t> constriction</a:t>
                      </a:r>
                      <a:r>
                        <a:rPr kumimoji="1" lang="en-US" altLang="ja-JP" sz="2600" b="0" i="0" u="none" strike="noStrike" cap="none" normalizeH="0" baseline="0" dirty="0" smtClean="0">
                          <a:ln>
                            <a:noFill/>
                          </a:ln>
                          <a:solidFill>
                            <a:schemeClr val="tx1"/>
                          </a:solidFill>
                          <a:effectLst/>
                          <a:latin typeface="Arial" charset="0"/>
                          <a:ea typeface="ＭＳ Ｐゴシック" charset="-128"/>
                        </a:rPr>
                        <a:t>, </a:t>
                      </a:r>
                      <a:r>
                        <a:rPr kumimoji="1" lang="en-US" altLang="ja-JP" sz="2600" b="0" i="0" u="none" strike="noStrike" cap="none" normalizeH="0" baseline="0" dirty="0" smtClean="0">
                          <a:ln>
                            <a:noFill/>
                          </a:ln>
                          <a:solidFill>
                            <a:srgbClr val="FF0000"/>
                          </a:solidFill>
                          <a:effectLst/>
                          <a:latin typeface="Arial" charset="0"/>
                          <a:ea typeface="ＭＳ Ｐゴシック" charset="-128"/>
                        </a:rPr>
                        <a:t>raised larynx</a:t>
                      </a:r>
                      <a:r>
                        <a:rPr kumimoji="1" lang="en-US" altLang="ja-JP" sz="2600" b="0" i="0" u="none" strike="noStrike" cap="none" normalizeH="0" baseline="0" dirty="0" smtClean="0">
                          <a:ln>
                            <a:noFill/>
                          </a:ln>
                          <a:solidFill>
                            <a:schemeClr val="tx1"/>
                          </a:solidFill>
                          <a:effectLst/>
                          <a:latin typeface="Arial" charset="0"/>
                          <a:ea typeface="ＭＳ Ｐゴシック" charset="-128"/>
                        </a:rPr>
                        <a:t>, jaw protrusion, labial constriction, close jaw, harsh voice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Arial" charset="0"/>
                          <a:ea typeface="ＭＳ Ｐゴシック" charset="-128"/>
                        </a:rPr>
                        <a:t>Villain II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600" b="0" i="0" u="none" strike="noStrike" cap="none" normalizeH="0" baseline="0" dirty="0" smtClean="0">
                          <a:ln>
                            <a:noFill/>
                          </a:ln>
                          <a:solidFill>
                            <a:srgbClr val="FF0000"/>
                          </a:solidFill>
                          <a:effectLst/>
                          <a:latin typeface="Arial" charset="0"/>
                          <a:ea typeface="ＭＳ Ｐゴシック" charset="-128"/>
                        </a:rPr>
                        <a:t>lowered larynx</a:t>
                      </a:r>
                      <a:r>
                        <a:rPr kumimoji="1" lang="en-US" altLang="ja-JP" sz="2600" b="0" i="0" u="none" strike="noStrike" cap="none" normalizeH="0" baseline="0" dirty="0" smtClean="0">
                          <a:ln>
                            <a:noFill/>
                          </a:ln>
                          <a:solidFill>
                            <a:schemeClr val="tx1"/>
                          </a:solidFill>
                          <a:effectLst/>
                          <a:latin typeface="Arial" charset="0"/>
                          <a:ea typeface="ＭＳ Ｐゴシック" charset="-128"/>
                        </a:rPr>
                        <a:t>, slight labial constriction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60" name="Text Box 96"/>
          <p:cNvSpPr txBox="1">
            <a:spLocks noChangeArrowheads="1"/>
          </p:cNvSpPr>
          <p:nvPr/>
        </p:nvSpPr>
        <p:spPr bwMode="auto">
          <a:xfrm>
            <a:off x="468313" y="1196975"/>
            <a:ext cx="6696075" cy="457200"/>
          </a:xfrm>
          <a:prstGeom prst="rect">
            <a:avLst/>
          </a:prstGeom>
          <a:noFill/>
          <a:ln w="9525">
            <a:noFill/>
            <a:miter lim="800000"/>
            <a:headEnd/>
            <a:tailEnd/>
          </a:ln>
          <a:effectLst/>
        </p:spPr>
        <p:txBody>
          <a:bodyPr>
            <a:spAutoFit/>
          </a:bodyPr>
          <a:lstStyle/>
          <a:p>
            <a:pPr>
              <a:spcBef>
                <a:spcPct val="50000"/>
              </a:spcBef>
            </a:pPr>
            <a:r>
              <a:rPr lang="en-US" altLang="ja-JP" sz="2400" dirty="0"/>
              <a:t>Reference: normal setting</a:t>
            </a:r>
          </a:p>
        </p:txBody>
      </p:sp>
      <p:pic>
        <p:nvPicPr>
          <p:cNvPr id="10" name="UVic_13.wav">
            <a:hlinkClick r:id="" action="ppaction://media"/>
          </p:cNvPr>
          <p:cNvPicPr>
            <a:picLocks noRot="1" noChangeAspect="1"/>
          </p:cNvPicPr>
          <p:nvPr>
            <a:wavAudioFile r:embed="rId1" name="UVic_13.wav"/>
          </p:nvPr>
        </p:nvPicPr>
        <p:blipFill>
          <a:blip r:embed="rId8" cstate="print"/>
          <a:stretch>
            <a:fillRect/>
          </a:stretch>
        </p:blipFill>
        <p:spPr>
          <a:xfrm>
            <a:off x="4071934" y="1285860"/>
            <a:ext cx="304800" cy="304800"/>
          </a:xfrm>
          <a:prstGeom prst="rect">
            <a:avLst/>
          </a:prstGeom>
        </p:spPr>
      </p:pic>
      <p:pic>
        <p:nvPicPr>
          <p:cNvPr id="11" name="UVic_14.wav">
            <a:hlinkClick r:id="" action="ppaction://media"/>
          </p:cNvPr>
          <p:cNvPicPr>
            <a:picLocks noRot="1" noChangeAspect="1"/>
          </p:cNvPicPr>
          <p:nvPr>
            <a:wavAudioFile r:embed="rId2" name="UVic_14.wav"/>
          </p:nvPr>
        </p:nvPicPr>
        <p:blipFill>
          <a:blip r:embed="rId9" cstate="print"/>
          <a:stretch>
            <a:fillRect/>
          </a:stretch>
        </p:blipFill>
        <p:spPr>
          <a:xfrm>
            <a:off x="4500562" y="3052762"/>
            <a:ext cx="304800" cy="304800"/>
          </a:xfrm>
          <a:prstGeom prst="rect">
            <a:avLst/>
          </a:prstGeom>
        </p:spPr>
      </p:pic>
      <p:pic>
        <p:nvPicPr>
          <p:cNvPr id="12" name="UVic_15.wav">
            <a:hlinkClick r:id="" action="ppaction://media"/>
          </p:cNvPr>
          <p:cNvPicPr>
            <a:picLocks noRot="1" noChangeAspect="1"/>
          </p:cNvPicPr>
          <p:nvPr>
            <a:wavAudioFile r:embed="rId3" name="UVic_15.wav"/>
          </p:nvPr>
        </p:nvPicPr>
        <p:blipFill>
          <a:blip r:embed="rId10" cstate="print"/>
          <a:stretch>
            <a:fillRect/>
          </a:stretch>
        </p:blipFill>
        <p:spPr>
          <a:xfrm>
            <a:off x="4214810" y="4000504"/>
            <a:ext cx="304800" cy="304800"/>
          </a:xfrm>
          <a:prstGeom prst="rect">
            <a:avLst/>
          </a:prstGeom>
        </p:spPr>
      </p:pic>
      <p:pic>
        <p:nvPicPr>
          <p:cNvPr id="13" name="UVic_16.wav">
            <a:hlinkClick r:id="" action="ppaction://media"/>
          </p:cNvPr>
          <p:cNvPicPr>
            <a:picLocks noRot="1" noChangeAspect="1"/>
          </p:cNvPicPr>
          <p:nvPr>
            <a:wavAudioFile r:embed="rId4" name="UVic_16.wav"/>
          </p:nvPr>
        </p:nvPicPr>
        <p:blipFill>
          <a:blip r:embed="rId11" cstate="print"/>
          <a:stretch>
            <a:fillRect/>
          </a:stretch>
        </p:blipFill>
        <p:spPr>
          <a:xfrm>
            <a:off x="8286776" y="5286388"/>
            <a:ext cx="304800" cy="304800"/>
          </a:xfrm>
          <a:prstGeom prst="rect">
            <a:avLst/>
          </a:prstGeom>
        </p:spPr>
      </p:pic>
      <p:pic>
        <p:nvPicPr>
          <p:cNvPr id="14" name="UVic_17.wav">
            <a:hlinkClick r:id="" action="ppaction://media"/>
          </p:cNvPr>
          <p:cNvPicPr>
            <a:picLocks noRot="1" noChangeAspect="1"/>
          </p:cNvPicPr>
          <p:nvPr>
            <a:wavAudioFile r:embed="rId5" name="UVic_17.wav"/>
          </p:nvPr>
        </p:nvPicPr>
        <p:blipFill>
          <a:blip r:embed="rId12" cstate="print"/>
          <a:stretch>
            <a:fillRect/>
          </a:stretch>
        </p:blipFill>
        <p:spPr>
          <a:xfrm>
            <a:off x="8215338" y="578645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8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146"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775" fill="hold"/>
                                        <p:tgtEl>
                                          <p:spTgt spid="12"/>
                                        </p:tgtEl>
                                      </p:cBhvr>
                                    </p:cmd>
                                  </p:childTnLst>
                                </p:cTn>
                              </p:par>
                            </p:childTnLst>
                          </p:cTn>
                        </p:par>
                      </p:childTnLst>
                    </p:cTn>
                  </p:par>
                </p:childTnLst>
              </p:cTn>
              <p:nextCondLst>
                <p:cond evt="onClick" delay="0">
                  <p:tgtEl>
                    <p:spTgt spid="1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682" fill="hold"/>
                                        <p:tgtEl>
                                          <p:spTgt spid="13"/>
                                        </p:tgtEl>
                                      </p:cBhvr>
                                    </p:cmd>
                                  </p:childTnLst>
                                </p:cTn>
                              </p:par>
                            </p:childTnLst>
                          </p:cTn>
                        </p:par>
                      </p:childTnLst>
                    </p:cTn>
                  </p:par>
                </p:childTnLst>
              </p:cTn>
              <p:nextCondLst>
                <p:cond evt="onClick" delay="0">
                  <p:tgtEl>
                    <p:spTgt spid="13"/>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1239" fill="hold"/>
                                        <p:tgtEl>
                                          <p:spTgt spid="14"/>
                                        </p:tgtEl>
                                      </p:cBhvr>
                                    </p:cmd>
                                  </p:childTnLst>
                                </p:cTn>
                              </p:par>
                            </p:childTnLst>
                          </p:cTn>
                        </p:par>
                      </p:childTnLst>
                    </p:cTn>
                  </p:par>
                </p:childTnLst>
              </p:cTn>
              <p:nextCondLst>
                <p:cond evt="onClick" delay="0">
                  <p:tgtEl>
                    <p:spTgt spid="14"/>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4638"/>
            <a:ext cx="8401080" cy="1143000"/>
          </a:xfrm>
        </p:spPr>
        <p:txBody>
          <a:bodyPr>
            <a:noAutofit/>
          </a:bodyPr>
          <a:lstStyle/>
          <a:p>
            <a:r>
              <a:rPr kumimoji="1" lang="en-US" altLang="ja-JP" sz="3400" dirty="0" smtClean="0"/>
              <a:t>Background (2/4):</a:t>
            </a:r>
            <a:br>
              <a:rPr kumimoji="1" lang="en-US" altLang="ja-JP" sz="3400" dirty="0" smtClean="0"/>
            </a:br>
            <a:r>
              <a:rPr lang="en-US" altLang="ja-JP" sz="3400" dirty="0" smtClean="0"/>
              <a:t>How I Started My Research of Voices in Anime</a:t>
            </a:r>
            <a:endParaRPr kumimoji="1" lang="ja-JP" altLang="en-US" sz="3400" dirty="0"/>
          </a:p>
        </p:txBody>
      </p:sp>
      <p:sp>
        <p:nvSpPr>
          <p:cNvPr id="3" name="コンテンツ プレースホルダ 2"/>
          <p:cNvSpPr>
            <a:spLocks noGrp="1"/>
          </p:cNvSpPr>
          <p:nvPr>
            <p:ph idx="1"/>
          </p:nvPr>
        </p:nvSpPr>
        <p:spPr/>
        <p:txBody>
          <a:bodyPr/>
          <a:lstStyle/>
          <a:p>
            <a:r>
              <a:rPr lang="en-US" altLang="ja-JP" dirty="0" smtClean="0"/>
              <a:t>Developed</a:t>
            </a:r>
            <a:r>
              <a:rPr lang="en-US" altLang="ja-JP" dirty="0"/>
              <a:t> interests in</a:t>
            </a:r>
          </a:p>
          <a:p>
            <a:pPr lvl="1"/>
            <a:r>
              <a:rPr lang="en-US" altLang="ja-JP" dirty="0"/>
              <a:t>The impressions </a:t>
            </a:r>
            <a:r>
              <a:rPr lang="en-US" altLang="ja-JP" dirty="0" smtClean="0"/>
              <a:t>of </a:t>
            </a:r>
            <a:r>
              <a:rPr lang="en-US" altLang="ja-JP" dirty="0"/>
              <a:t>personality and other attributes the speaker gives via speech and the phonetic correlates of such impressions</a:t>
            </a:r>
          </a:p>
          <a:p>
            <a:pPr lvl="1"/>
            <a:r>
              <a:rPr lang="en-US" altLang="ja-JP" dirty="0" smtClean="0"/>
              <a:t>The origin of relationships between the impressions and the phonetic characteristics</a:t>
            </a:r>
            <a:endParaRPr lang="en-US" altLang="ja-JP" dirty="0"/>
          </a:p>
          <a:p>
            <a:r>
              <a:rPr lang="en-US" altLang="ja-JP" dirty="0" smtClean="0"/>
              <a:t>Anime voices can be good materials for studying  these relationships and their origins</a:t>
            </a:r>
          </a:p>
          <a:p>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490537"/>
          </a:xfrm>
        </p:spPr>
        <p:txBody>
          <a:bodyPr>
            <a:normAutofit fontScale="90000"/>
          </a:bodyPr>
          <a:lstStyle/>
          <a:p>
            <a:r>
              <a:rPr lang="en-US" altLang="ja-JP" sz="2800" dirty="0" smtClean="0"/>
              <a:t>Physiological Observations (4/11): Results – </a:t>
            </a:r>
            <a:r>
              <a:rPr lang="en-US" altLang="ja-JP" sz="2800" dirty="0"/>
              <a:t/>
            </a:r>
            <a:br>
              <a:rPr lang="en-US" altLang="ja-JP" sz="2800" dirty="0"/>
            </a:br>
            <a:r>
              <a:rPr lang="en-US" altLang="ja-JP" sz="2800" dirty="0" smtClean="0"/>
              <a:t>MR </a:t>
            </a:r>
            <a:r>
              <a:rPr lang="en-US" altLang="ja-JP" sz="2800" dirty="0"/>
              <a:t>image of the normal setting: Lateral view</a:t>
            </a:r>
          </a:p>
        </p:txBody>
      </p:sp>
      <p:pic>
        <p:nvPicPr>
          <p:cNvPr id="11268" name="Picture 4" descr="neutral_with explanation"/>
          <p:cNvPicPr>
            <a:picLocks noGrp="1" noChangeAspect="1" noChangeArrowheads="1"/>
          </p:cNvPicPr>
          <p:nvPr>
            <p:ph type="body" idx="1"/>
          </p:nvPr>
        </p:nvPicPr>
        <p:blipFill>
          <a:blip r:embed="rId3" cstate="print"/>
          <a:srcRect/>
          <a:stretch>
            <a:fillRect/>
          </a:stretch>
        </p:blipFill>
        <p:spPr>
          <a:xfrm>
            <a:off x="611188" y="1052513"/>
            <a:ext cx="5543550" cy="5543550"/>
          </a:xfrm>
          <a:noFill/>
          <a:ln/>
        </p:spPr>
      </p:pic>
      <p:sp>
        <p:nvSpPr>
          <p:cNvPr id="11269" name="Text Box 5"/>
          <p:cNvSpPr txBox="1">
            <a:spLocks noChangeArrowheads="1"/>
          </p:cNvSpPr>
          <p:nvPr/>
        </p:nvSpPr>
        <p:spPr bwMode="auto">
          <a:xfrm>
            <a:off x="6443663" y="1125538"/>
            <a:ext cx="2232025" cy="3508375"/>
          </a:xfrm>
          <a:prstGeom prst="rect">
            <a:avLst/>
          </a:prstGeom>
          <a:noFill/>
          <a:ln w="9525">
            <a:noFill/>
            <a:miter lim="800000"/>
            <a:headEnd/>
            <a:tailEnd/>
          </a:ln>
          <a:effectLst/>
        </p:spPr>
        <p:txBody>
          <a:bodyPr lIns="91429" tIns="45715" rIns="91429" bIns="45715">
            <a:spAutoFit/>
          </a:bodyPr>
          <a:lstStyle/>
          <a:p>
            <a:pPr marL="342900" indent="-342900">
              <a:spcBef>
                <a:spcPct val="30000"/>
              </a:spcBef>
              <a:buFontTx/>
              <a:buAutoNum type="arabicPeriod"/>
            </a:pPr>
            <a:r>
              <a:rPr lang="en-US" altLang="ja-JP" sz="2000" dirty="0"/>
              <a:t>AS: anterior nasal spine</a:t>
            </a:r>
          </a:p>
          <a:p>
            <a:pPr marL="342900" indent="-342900">
              <a:spcBef>
                <a:spcPct val="30000"/>
              </a:spcBef>
              <a:buFontTx/>
              <a:buAutoNum type="arabicPeriod"/>
            </a:pPr>
            <a:r>
              <a:rPr lang="en-US" altLang="ja-JP" sz="2000" dirty="0"/>
              <a:t>PS: posterior nasal spine</a:t>
            </a:r>
          </a:p>
          <a:p>
            <a:pPr marL="342900" indent="-342900">
              <a:spcBef>
                <a:spcPct val="30000"/>
              </a:spcBef>
              <a:buFontTx/>
              <a:buAutoNum type="arabicPeriod"/>
            </a:pPr>
            <a:r>
              <a:rPr lang="en-US" altLang="ja-JP" sz="2000" dirty="0"/>
              <a:t>MS: </a:t>
            </a:r>
            <a:r>
              <a:rPr lang="en-US" altLang="ja-JP" sz="2000" dirty="0" err="1"/>
              <a:t>mandibular</a:t>
            </a:r>
            <a:r>
              <a:rPr lang="en-US" altLang="ja-JP" sz="2000" dirty="0"/>
              <a:t> </a:t>
            </a:r>
            <a:r>
              <a:rPr lang="en-US" altLang="ja-JP" sz="2000" dirty="0" err="1"/>
              <a:t>symphysis</a:t>
            </a:r>
            <a:endParaRPr lang="en-US" altLang="ja-JP" sz="2000" dirty="0"/>
          </a:p>
          <a:p>
            <a:pPr marL="342900" indent="-342900">
              <a:spcBef>
                <a:spcPct val="30000"/>
              </a:spcBef>
              <a:buFontTx/>
              <a:buAutoNum type="arabicPeriod"/>
            </a:pPr>
            <a:r>
              <a:rPr lang="en-US" altLang="ja-JP" sz="2000" dirty="0"/>
              <a:t>H: hyoid bone</a:t>
            </a:r>
          </a:p>
          <a:p>
            <a:pPr marL="342900" indent="-342900">
              <a:spcBef>
                <a:spcPct val="30000"/>
              </a:spcBef>
              <a:buFontTx/>
              <a:buAutoNum type="arabicPeriod"/>
            </a:pPr>
            <a:r>
              <a:rPr lang="en-US" altLang="ja-JP" sz="2000" dirty="0"/>
              <a:t>C2 to C5: cervical spines.</a:t>
            </a:r>
          </a:p>
        </p:txBody>
      </p:sp>
      <p:sp>
        <p:nvSpPr>
          <p:cNvPr id="11270" name="Text Box 6"/>
          <p:cNvSpPr txBox="1">
            <a:spLocks noChangeArrowheads="1"/>
          </p:cNvSpPr>
          <p:nvPr/>
        </p:nvSpPr>
        <p:spPr bwMode="auto">
          <a:xfrm>
            <a:off x="1042988" y="2565400"/>
            <a:ext cx="215900"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1</a:t>
            </a:r>
          </a:p>
        </p:txBody>
      </p:sp>
      <p:sp>
        <p:nvSpPr>
          <p:cNvPr id="11271" name="Text Box 7"/>
          <p:cNvSpPr txBox="1">
            <a:spLocks noChangeArrowheads="1"/>
          </p:cNvSpPr>
          <p:nvPr/>
        </p:nvSpPr>
        <p:spPr bwMode="auto">
          <a:xfrm>
            <a:off x="2700338" y="2708275"/>
            <a:ext cx="215900"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2</a:t>
            </a:r>
          </a:p>
        </p:txBody>
      </p:sp>
      <p:sp>
        <p:nvSpPr>
          <p:cNvPr id="11272" name="Text Box 8"/>
          <p:cNvSpPr txBox="1">
            <a:spLocks noChangeArrowheads="1"/>
          </p:cNvSpPr>
          <p:nvPr/>
        </p:nvSpPr>
        <p:spPr bwMode="auto">
          <a:xfrm>
            <a:off x="1979613" y="4076700"/>
            <a:ext cx="288925"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3</a:t>
            </a:r>
          </a:p>
        </p:txBody>
      </p:sp>
      <p:sp>
        <p:nvSpPr>
          <p:cNvPr id="11273" name="Text Box 9"/>
          <p:cNvSpPr txBox="1">
            <a:spLocks noChangeArrowheads="1"/>
          </p:cNvSpPr>
          <p:nvPr/>
        </p:nvSpPr>
        <p:spPr bwMode="auto">
          <a:xfrm>
            <a:off x="2771775" y="4076700"/>
            <a:ext cx="288925"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4</a:t>
            </a:r>
          </a:p>
        </p:txBody>
      </p:sp>
      <p:sp>
        <p:nvSpPr>
          <p:cNvPr id="11274" name="Text Box 10"/>
          <p:cNvSpPr txBox="1">
            <a:spLocks noChangeArrowheads="1"/>
          </p:cNvSpPr>
          <p:nvPr/>
        </p:nvSpPr>
        <p:spPr bwMode="auto">
          <a:xfrm>
            <a:off x="4067175" y="3860800"/>
            <a:ext cx="360363"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5</a:t>
            </a:r>
          </a:p>
        </p:txBody>
      </p:sp>
      <p:sp>
        <p:nvSpPr>
          <p:cNvPr id="11275" name="AutoShape 11"/>
          <p:cNvSpPr>
            <a:spLocks/>
          </p:cNvSpPr>
          <p:nvPr/>
        </p:nvSpPr>
        <p:spPr bwMode="auto">
          <a:xfrm rot="-814199">
            <a:off x="3779838" y="3573463"/>
            <a:ext cx="360362" cy="1079500"/>
          </a:xfrm>
          <a:prstGeom prst="rightBrace">
            <a:avLst>
              <a:gd name="adj1" fmla="val 24963"/>
              <a:gd name="adj2" fmla="val 50000"/>
            </a:avLst>
          </a:prstGeom>
          <a:noFill/>
          <a:ln w="9525">
            <a:solidFill>
              <a:schemeClr val="bg1"/>
            </a:solidFill>
            <a:round/>
            <a:headEnd/>
            <a:tailEnd/>
          </a:ln>
          <a:effectLst/>
        </p:spPr>
        <p:txBody>
          <a:bodyPr wrap="none" anchor="ctr"/>
          <a:lstStyle/>
          <a:p>
            <a:endParaRPr lang="ja-JP" altLang="en-US"/>
          </a:p>
        </p:txBody>
      </p:sp>
      <p:sp>
        <p:nvSpPr>
          <p:cNvPr id="11276" name="Text Box 12"/>
          <p:cNvSpPr txBox="1">
            <a:spLocks noChangeArrowheads="1"/>
          </p:cNvSpPr>
          <p:nvPr/>
        </p:nvSpPr>
        <p:spPr bwMode="auto">
          <a:xfrm>
            <a:off x="6516688" y="4724400"/>
            <a:ext cx="2232025" cy="1616075"/>
          </a:xfrm>
          <a:prstGeom prst="rect">
            <a:avLst/>
          </a:prstGeom>
          <a:noFill/>
          <a:ln w="9525">
            <a:noFill/>
            <a:miter lim="800000"/>
            <a:headEnd/>
            <a:tailEnd/>
          </a:ln>
          <a:effectLst/>
        </p:spPr>
        <p:txBody>
          <a:bodyPr>
            <a:spAutoFit/>
          </a:bodyPr>
          <a:lstStyle/>
          <a:p>
            <a:pPr>
              <a:spcBef>
                <a:spcPct val="50000"/>
              </a:spcBef>
            </a:pPr>
            <a:r>
              <a:rPr lang="en-US" altLang="ja-JP" sz="2000"/>
              <a:t>Tracings were performed to extract the visible outlines of the vocal tract.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ero_all"/>
          <p:cNvPicPr>
            <a:picLocks noChangeAspect="1" noChangeArrowheads="1"/>
          </p:cNvPicPr>
          <p:nvPr/>
        </p:nvPicPr>
        <p:blipFill>
          <a:blip r:embed="rId3" cstate="print"/>
          <a:srcRect/>
          <a:stretch>
            <a:fillRect/>
          </a:stretch>
        </p:blipFill>
        <p:spPr bwMode="auto">
          <a:xfrm>
            <a:off x="827088" y="333375"/>
            <a:ext cx="6553200" cy="5862638"/>
          </a:xfrm>
          <a:prstGeom prst="rect">
            <a:avLst/>
          </a:prstGeom>
          <a:noFill/>
          <a:ln w="9525" algn="ctr">
            <a:noFill/>
            <a:miter lim="800000"/>
            <a:headEnd/>
            <a:tailEnd/>
          </a:ln>
          <a:effectLst/>
        </p:spPr>
      </p:pic>
      <p:sp>
        <p:nvSpPr>
          <p:cNvPr id="12293" name="Text Box 5"/>
          <p:cNvSpPr txBox="1">
            <a:spLocks noChangeArrowheads="1"/>
          </p:cNvSpPr>
          <p:nvPr/>
        </p:nvSpPr>
        <p:spPr bwMode="auto">
          <a:xfrm>
            <a:off x="684213" y="5949950"/>
            <a:ext cx="7488237" cy="701675"/>
          </a:xfrm>
          <a:prstGeom prst="rect">
            <a:avLst/>
          </a:prstGeom>
          <a:noFill/>
          <a:ln w="9525">
            <a:noFill/>
            <a:miter lim="800000"/>
            <a:headEnd/>
            <a:tailEnd/>
          </a:ln>
          <a:effectLst/>
        </p:spPr>
        <p:txBody>
          <a:bodyPr lIns="91429" tIns="45715" rIns="91429" bIns="45715">
            <a:spAutoFit/>
          </a:bodyPr>
          <a:lstStyle/>
          <a:p>
            <a:pPr>
              <a:spcBef>
                <a:spcPct val="50000"/>
              </a:spcBef>
            </a:pPr>
            <a:r>
              <a:rPr lang="en-US" altLang="ja-JP" sz="2000" dirty="0"/>
              <a:t>MRI tracings for Hero Types I (solid line) and II (broken line) superimposed on normal setting (gray) </a:t>
            </a:r>
          </a:p>
        </p:txBody>
      </p:sp>
      <p:sp>
        <p:nvSpPr>
          <p:cNvPr id="12294" name="Text Box 6"/>
          <p:cNvSpPr txBox="1">
            <a:spLocks noChangeArrowheads="1"/>
          </p:cNvSpPr>
          <p:nvPr/>
        </p:nvSpPr>
        <p:spPr bwMode="auto">
          <a:xfrm>
            <a:off x="2051050" y="0"/>
            <a:ext cx="5184775" cy="519113"/>
          </a:xfrm>
          <a:prstGeom prst="rect">
            <a:avLst/>
          </a:prstGeom>
          <a:noFill/>
          <a:ln w="9525" algn="ctr">
            <a:noFill/>
            <a:miter lim="800000"/>
            <a:headEnd/>
            <a:tailEnd/>
          </a:ln>
          <a:effectLst/>
        </p:spPr>
        <p:txBody>
          <a:bodyPr lIns="91429" tIns="45715" rIns="91429" bIns="45715" anchor="ctr"/>
          <a:lstStyle/>
          <a:p>
            <a:pPr algn="ctr"/>
            <a:r>
              <a:rPr lang="en-US" altLang="ja-JP" sz="2800" dirty="0" smtClean="0"/>
              <a:t>Hero </a:t>
            </a:r>
            <a:r>
              <a:rPr lang="en-US" altLang="ja-JP" sz="2800" dirty="0"/>
              <a:t>Type voices: Lateral view </a:t>
            </a:r>
          </a:p>
        </p:txBody>
      </p:sp>
      <p:sp>
        <p:nvSpPr>
          <p:cNvPr id="12295" name="Text Box 7"/>
          <p:cNvSpPr txBox="1">
            <a:spLocks noChangeArrowheads="1"/>
          </p:cNvSpPr>
          <p:nvPr/>
        </p:nvSpPr>
        <p:spPr bwMode="auto">
          <a:xfrm>
            <a:off x="1187450" y="333375"/>
            <a:ext cx="576263" cy="366713"/>
          </a:xfrm>
          <a:prstGeom prst="rect">
            <a:avLst/>
          </a:prstGeom>
          <a:noFill/>
          <a:ln w="9525">
            <a:noFill/>
            <a:miter lim="800000"/>
            <a:headEnd/>
            <a:tailEnd/>
          </a:ln>
          <a:effectLst/>
        </p:spPr>
        <p:txBody>
          <a:bodyPr>
            <a:spAutoFit/>
          </a:bodyPr>
          <a:lstStyle/>
          <a:p>
            <a:pPr>
              <a:spcBef>
                <a:spcPct val="50000"/>
              </a:spcBef>
            </a:pPr>
            <a:r>
              <a:rPr lang="en-US" altLang="ja-JP"/>
              <a:t>AS</a:t>
            </a:r>
          </a:p>
        </p:txBody>
      </p:sp>
      <p:sp>
        <p:nvSpPr>
          <p:cNvPr id="12296" name="Text Box 8"/>
          <p:cNvSpPr txBox="1">
            <a:spLocks noChangeArrowheads="1"/>
          </p:cNvSpPr>
          <p:nvPr/>
        </p:nvSpPr>
        <p:spPr bwMode="auto">
          <a:xfrm>
            <a:off x="3995738" y="549275"/>
            <a:ext cx="576262" cy="366713"/>
          </a:xfrm>
          <a:prstGeom prst="rect">
            <a:avLst/>
          </a:prstGeom>
          <a:noFill/>
          <a:ln w="9525">
            <a:noFill/>
            <a:miter lim="800000"/>
            <a:headEnd/>
            <a:tailEnd/>
          </a:ln>
          <a:effectLst/>
        </p:spPr>
        <p:txBody>
          <a:bodyPr>
            <a:spAutoFit/>
          </a:bodyPr>
          <a:lstStyle/>
          <a:p>
            <a:pPr>
              <a:spcBef>
                <a:spcPct val="50000"/>
              </a:spcBef>
            </a:pPr>
            <a:r>
              <a:rPr lang="en-US" altLang="ja-JP"/>
              <a:t>PS</a:t>
            </a:r>
          </a:p>
        </p:txBody>
      </p:sp>
      <p:sp>
        <p:nvSpPr>
          <p:cNvPr id="12297" name="Text Box 9"/>
          <p:cNvSpPr txBox="1">
            <a:spLocks noChangeArrowheads="1"/>
          </p:cNvSpPr>
          <p:nvPr/>
        </p:nvSpPr>
        <p:spPr bwMode="auto">
          <a:xfrm>
            <a:off x="179388" y="1341438"/>
            <a:ext cx="1223962" cy="366712"/>
          </a:xfrm>
          <a:prstGeom prst="rect">
            <a:avLst/>
          </a:prstGeom>
          <a:noFill/>
          <a:ln w="9525">
            <a:noFill/>
            <a:miter lim="800000"/>
            <a:headEnd/>
            <a:tailEnd/>
          </a:ln>
          <a:effectLst/>
        </p:spPr>
        <p:txBody>
          <a:bodyPr>
            <a:spAutoFit/>
          </a:bodyPr>
          <a:lstStyle/>
          <a:p>
            <a:pPr>
              <a:spcBef>
                <a:spcPct val="50000"/>
              </a:spcBef>
            </a:pPr>
            <a:r>
              <a:rPr lang="en-US" altLang="ja-JP"/>
              <a:t>Anterior</a:t>
            </a:r>
          </a:p>
        </p:txBody>
      </p:sp>
      <p:sp>
        <p:nvSpPr>
          <p:cNvPr id="12298" name="Text Box 10"/>
          <p:cNvSpPr txBox="1">
            <a:spLocks noChangeArrowheads="1"/>
          </p:cNvSpPr>
          <p:nvPr/>
        </p:nvSpPr>
        <p:spPr bwMode="auto">
          <a:xfrm>
            <a:off x="6804025" y="1477963"/>
            <a:ext cx="1296988" cy="366712"/>
          </a:xfrm>
          <a:prstGeom prst="rect">
            <a:avLst/>
          </a:prstGeom>
          <a:noFill/>
          <a:ln w="9525">
            <a:noFill/>
            <a:miter lim="800000"/>
            <a:headEnd/>
            <a:tailEnd/>
          </a:ln>
          <a:effectLst/>
        </p:spPr>
        <p:txBody>
          <a:bodyPr>
            <a:spAutoFit/>
          </a:bodyPr>
          <a:lstStyle/>
          <a:p>
            <a:pPr>
              <a:spcBef>
                <a:spcPct val="50000"/>
              </a:spcBef>
            </a:pPr>
            <a:r>
              <a:rPr lang="en-US" altLang="ja-JP"/>
              <a:t>Posterior</a:t>
            </a:r>
          </a:p>
        </p:txBody>
      </p:sp>
      <p:sp>
        <p:nvSpPr>
          <p:cNvPr id="12299" name="Text Box 11"/>
          <p:cNvSpPr txBox="1">
            <a:spLocks noChangeArrowheads="1"/>
          </p:cNvSpPr>
          <p:nvPr/>
        </p:nvSpPr>
        <p:spPr bwMode="auto">
          <a:xfrm>
            <a:off x="1908175" y="3860800"/>
            <a:ext cx="576263" cy="366713"/>
          </a:xfrm>
          <a:prstGeom prst="rect">
            <a:avLst/>
          </a:prstGeom>
          <a:noFill/>
          <a:ln w="9525">
            <a:noFill/>
            <a:miter lim="800000"/>
            <a:headEnd/>
            <a:tailEnd/>
          </a:ln>
          <a:effectLst/>
        </p:spPr>
        <p:txBody>
          <a:bodyPr>
            <a:spAutoFit/>
          </a:bodyPr>
          <a:lstStyle/>
          <a:p>
            <a:pPr>
              <a:spcBef>
                <a:spcPct val="50000"/>
              </a:spcBef>
            </a:pPr>
            <a:r>
              <a:rPr lang="en-US" altLang="ja-JP"/>
              <a:t>MS</a:t>
            </a:r>
          </a:p>
        </p:txBody>
      </p:sp>
      <p:sp>
        <p:nvSpPr>
          <p:cNvPr id="12300" name="Text Box 12"/>
          <p:cNvSpPr txBox="1">
            <a:spLocks noChangeArrowheads="1"/>
          </p:cNvSpPr>
          <p:nvPr/>
        </p:nvSpPr>
        <p:spPr bwMode="auto">
          <a:xfrm>
            <a:off x="3995738" y="3429000"/>
            <a:ext cx="360362" cy="366713"/>
          </a:xfrm>
          <a:prstGeom prst="rect">
            <a:avLst/>
          </a:prstGeom>
          <a:noFill/>
          <a:ln w="9525">
            <a:noFill/>
            <a:miter lim="800000"/>
            <a:headEnd/>
            <a:tailEnd/>
          </a:ln>
          <a:effectLst/>
        </p:spPr>
        <p:txBody>
          <a:bodyPr>
            <a:spAutoFit/>
          </a:bodyPr>
          <a:lstStyle/>
          <a:p>
            <a:pPr>
              <a:spcBef>
                <a:spcPct val="50000"/>
              </a:spcBef>
            </a:pPr>
            <a:r>
              <a:rPr lang="en-US" altLang="ja-JP"/>
              <a:t>H</a:t>
            </a:r>
          </a:p>
        </p:txBody>
      </p:sp>
      <p:sp>
        <p:nvSpPr>
          <p:cNvPr id="12301" name="Text Box 13"/>
          <p:cNvSpPr txBox="1">
            <a:spLocks noChangeArrowheads="1"/>
          </p:cNvSpPr>
          <p:nvPr/>
        </p:nvSpPr>
        <p:spPr bwMode="auto">
          <a:xfrm>
            <a:off x="2339975" y="1341438"/>
            <a:ext cx="936625" cy="366712"/>
          </a:xfrm>
          <a:prstGeom prst="rect">
            <a:avLst/>
          </a:prstGeom>
          <a:noFill/>
          <a:ln w="9525">
            <a:noFill/>
            <a:miter lim="800000"/>
            <a:headEnd/>
            <a:tailEnd/>
          </a:ln>
          <a:effectLst/>
        </p:spPr>
        <p:txBody>
          <a:bodyPr>
            <a:spAutoFit/>
          </a:bodyPr>
          <a:lstStyle/>
          <a:p>
            <a:pPr>
              <a:spcBef>
                <a:spcPct val="50000"/>
              </a:spcBef>
            </a:pPr>
            <a:r>
              <a:rPr lang="en-US" altLang="ja-JP"/>
              <a:t>tongue</a:t>
            </a:r>
          </a:p>
        </p:txBody>
      </p:sp>
      <p:sp>
        <p:nvSpPr>
          <p:cNvPr id="12302" name="Text Box 14"/>
          <p:cNvSpPr txBox="1">
            <a:spLocks noChangeArrowheads="1"/>
          </p:cNvSpPr>
          <p:nvPr/>
        </p:nvSpPr>
        <p:spPr bwMode="auto">
          <a:xfrm>
            <a:off x="2124075" y="620713"/>
            <a:ext cx="863600" cy="366712"/>
          </a:xfrm>
          <a:prstGeom prst="rect">
            <a:avLst/>
          </a:prstGeom>
          <a:noFill/>
          <a:ln w="9525">
            <a:noFill/>
            <a:miter lim="800000"/>
            <a:headEnd/>
            <a:tailEnd/>
          </a:ln>
          <a:effectLst/>
        </p:spPr>
        <p:txBody>
          <a:bodyPr>
            <a:spAutoFit/>
          </a:bodyPr>
          <a:lstStyle/>
          <a:p>
            <a:pPr>
              <a:spcBef>
                <a:spcPct val="50000"/>
              </a:spcBef>
            </a:pPr>
            <a:r>
              <a:rPr lang="en-US" altLang="ja-JP"/>
              <a:t>palate</a:t>
            </a:r>
          </a:p>
        </p:txBody>
      </p:sp>
      <p:sp>
        <p:nvSpPr>
          <p:cNvPr id="12303" name="Text Box 15"/>
          <p:cNvSpPr txBox="1">
            <a:spLocks noChangeArrowheads="1"/>
          </p:cNvSpPr>
          <p:nvPr/>
        </p:nvSpPr>
        <p:spPr bwMode="auto">
          <a:xfrm>
            <a:off x="5867400" y="2636838"/>
            <a:ext cx="504825" cy="366712"/>
          </a:xfrm>
          <a:prstGeom prst="rect">
            <a:avLst/>
          </a:prstGeom>
          <a:noFill/>
          <a:ln w="9525">
            <a:noFill/>
            <a:miter lim="800000"/>
            <a:headEnd/>
            <a:tailEnd/>
          </a:ln>
          <a:effectLst/>
        </p:spPr>
        <p:txBody>
          <a:bodyPr>
            <a:spAutoFit/>
          </a:bodyPr>
          <a:lstStyle/>
          <a:p>
            <a:pPr>
              <a:spcBef>
                <a:spcPct val="50000"/>
              </a:spcBef>
            </a:pPr>
            <a:r>
              <a:rPr lang="en-US" altLang="ja-JP"/>
              <a:t>C2</a:t>
            </a:r>
          </a:p>
        </p:txBody>
      </p:sp>
      <p:sp>
        <p:nvSpPr>
          <p:cNvPr id="12304" name="Text Box 16"/>
          <p:cNvSpPr txBox="1">
            <a:spLocks noChangeArrowheads="1"/>
          </p:cNvSpPr>
          <p:nvPr/>
        </p:nvSpPr>
        <p:spPr bwMode="auto">
          <a:xfrm>
            <a:off x="6516688" y="5229225"/>
            <a:ext cx="503237" cy="366713"/>
          </a:xfrm>
          <a:prstGeom prst="rect">
            <a:avLst/>
          </a:prstGeom>
          <a:noFill/>
          <a:ln w="9525">
            <a:noFill/>
            <a:miter lim="800000"/>
            <a:headEnd/>
            <a:tailEnd/>
          </a:ln>
          <a:effectLst/>
        </p:spPr>
        <p:txBody>
          <a:bodyPr>
            <a:spAutoFit/>
          </a:bodyPr>
          <a:lstStyle/>
          <a:p>
            <a:pPr>
              <a:spcBef>
                <a:spcPct val="50000"/>
              </a:spcBef>
            </a:pPr>
            <a:r>
              <a:rPr lang="en-US" altLang="ja-JP"/>
              <a:t>C5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villain_all"/>
          <p:cNvPicPr>
            <a:picLocks noChangeAspect="1" noChangeArrowheads="1"/>
          </p:cNvPicPr>
          <p:nvPr/>
        </p:nvPicPr>
        <p:blipFill>
          <a:blip r:embed="rId3" cstate="print"/>
          <a:srcRect/>
          <a:stretch>
            <a:fillRect/>
          </a:stretch>
        </p:blipFill>
        <p:spPr bwMode="auto">
          <a:xfrm>
            <a:off x="1258888" y="188913"/>
            <a:ext cx="6481762" cy="5986462"/>
          </a:xfrm>
          <a:prstGeom prst="rect">
            <a:avLst/>
          </a:prstGeom>
          <a:noFill/>
          <a:ln w="9525">
            <a:noFill/>
            <a:miter lim="800000"/>
            <a:headEnd/>
            <a:tailEnd/>
          </a:ln>
        </p:spPr>
      </p:pic>
      <p:sp>
        <p:nvSpPr>
          <p:cNvPr id="14341" name="Text Box 5"/>
          <p:cNvSpPr txBox="1">
            <a:spLocks noChangeArrowheads="1"/>
          </p:cNvSpPr>
          <p:nvPr/>
        </p:nvSpPr>
        <p:spPr bwMode="auto">
          <a:xfrm>
            <a:off x="755650" y="6092825"/>
            <a:ext cx="7272338" cy="701675"/>
          </a:xfrm>
          <a:prstGeom prst="rect">
            <a:avLst/>
          </a:prstGeom>
          <a:noFill/>
          <a:ln w="9525">
            <a:noFill/>
            <a:miter lim="800000"/>
            <a:headEnd/>
            <a:tailEnd/>
          </a:ln>
          <a:effectLst/>
        </p:spPr>
        <p:txBody>
          <a:bodyPr lIns="91429" tIns="45715" rIns="91429" bIns="45715">
            <a:spAutoFit/>
          </a:bodyPr>
          <a:lstStyle/>
          <a:p>
            <a:pPr>
              <a:spcBef>
                <a:spcPct val="50000"/>
              </a:spcBef>
            </a:pPr>
            <a:r>
              <a:rPr lang="en-US" altLang="ja-JP" sz="2000"/>
              <a:t>MRI tracings for Villain Types I (solid line) and II (broken line) superimposed on normal setting (gray) </a:t>
            </a:r>
          </a:p>
        </p:txBody>
      </p:sp>
      <p:sp>
        <p:nvSpPr>
          <p:cNvPr id="14342" name="Text Box 6"/>
          <p:cNvSpPr txBox="1">
            <a:spLocks noChangeArrowheads="1"/>
          </p:cNvSpPr>
          <p:nvPr/>
        </p:nvSpPr>
        <p:spPr bwMode="auto">
          <a:xfrm>
            <a:off x="2051050" y="0"/>
            <a:ext cx="5473700" cy="519113"/>
          </a:xfrm>
          <a:prstGeom prst="rect">
            <a:avLst/>
          </a:prstGeom>
          <a:noFill/>
          <a:ln w="9525" algn="ctr">
            <a:noFill/>
            <a:miter lim="800000"/>
            <a:headEnd/>
            <a:tailEnd/>
          </a:ln>
          <a:effectLst/>
        </p:spPr>
        <p:txBody>
          <a:bodyPr lIns="91429" tIns="45715" rIns="91429" bIns="45715" anchor="ctr"/>
          <a:lstStyle/>
          <a:p>
            <a:pPr algn="ctr"/>
            <a:r>
              <a:rPr lang="en-US" altLang="ja-JP" sz="2800" dirty="0"/>
              <a:t>Villain Type voices: Lateral view</a:t>
            </a:r>
          </a:p>
        </p:txBody>
      </p:sp>
      <p:sp>
        <p:nvSpPr>
          <p:cNvPr id="14343" name="Text Box 7"/>
          <p:cNvSpPr txBox="1">
            <a:spLocks noChangeArrowheads="1"/>
          </p:cNvSpPr>
          <p:nvPr/>
        </p:nvSpPr>
        <p:spPr bwMode="auto">
          <a:xfrm>
            <a:off x="1187450" y="333375"/>
            <a:ext cx="576263" cy="366713"/>
          </a:xfrm>
          <a:prstGeom prst="rect">
            <a:avLst/>
          </a:prstGeom>
          <a:noFill/>
          <a:ln w="9525">
            <a:noFill/>
            <a:miter lim="800000"/>
            <a:headEnd/>
            <a:tailEnd/>
          </a:ln>
          <a:effectLst/>
        </p:spPr>
        <p:txBody>
          <a:bodyPr>
            <a:spAutoFit/>
          </a:bodyPr>
          <a:lstStyle/>
          <a:p>
            <a:pPr>
              <a:spcBef>
                <a:spcPct val="50000"/>
              </a:spcBef>
            </a:pPr>
            <a:r>
              <a:rPr lang="en-US" altLang="ja-JP"/>
              <a:t>AS</a:t>
            </a:r>
          </a:p>
        </p:txBody>
      </p:sp>
      <p:sp>
        <p:nvSpPr>
          <p:cNvPr id="14344" name="Text Box 8"/>
          <p:cNvSpPr txBox="1">
            <a:spLocks noChangeArrowheads="1"/>
          </p:cNvSpPr>
          <p:nvPr/>
        </p:nvSpPr>
        <p:spPr bwMode="auto">
          <a:xfrm>
            <a:off x="3851275" y="476250"/>
            <a:ext cx="576263" cy="366713"/>
          </a:xfrm>
          <a:prstGeom prst="rect">
            <a:avLst/>
          </a:prstGeom>
          <a:noFill/>
          <a:ln w="9525">
            <a:noFill/>
            <a:miter lim="800000"/>
            <a:headEnd/>
            <a:tailEnd/>
          </a:ln>
          <a:effectLst/>
        </p:spPr>
        <p:txBody>
          <a:bodyPr>
            <a:spAutoFit/>
          </a:bodyPr>
          <a:lstStyle/>
          <a:p>
            <a:pPr>
              <a:spcBef>
                <a:spcPct val="50000"/>
              </a:spcBef>
            </a:pPr>
            <a:r>
              <a:rPr lang="en-US" altLang="ja-JP"/>
              <a:t>PS</a:t>
            </a:r>
          </a:p>
        </p:txBody>
      </p:sp>
      <p:sp>
        <p:nvSpPr>
          <p:cNvPr id="14345" name="Text Box 9"/>
          <p:cNvSpPr txBox="1">
            <a:spLocks noChangeArrowheads="1"/>
          </p:cNvSpPr>
          <p:nvPr/>
        </p:nvSpPr>
        <p:spPr bwMode="auto">
          <a:xfrm>
            <a:off x="179388" y="1341438"/>
            <a:ext cx="1223962" cy="366712"/>
          </a:xfrm>
          <a:prstGeom prst="rect">
            <a:avLst/>
          </a:prstGeom>
          <a:noFill/>
          <a:ln w="9525">
            <a:noFill/>
            <a:miter lim="800000"/>
            <a:headEnd/>
            <a:tailEnd/>
          </a:ln>
          <a:effectLst/>
        </p:spPr>
        <p:txBody>
          <a:bodyPr>
            <a:spAutoFit/>
          </a:bodyPr>
          <a:lstStyle/>
          <a:p>
            <a:pPr>
              <a:spcBef>
                <a:spcPct val="50000"/>
              </a:spcBef>
            </a:pPr>
            <a:r>
              <a:rPr lang="en-US" altLang="ja-JP"/>
              <a:t>Anterior</a:t>
            </a:r>
          </a:p>
        </p:txBody>
      </p:sp>
      <p:sp>
        <p:nvSpPr>
          <p:cNvPr id="14346" name="Text Box 10"/>
          <p:cNvSpPr txBox="1">
            <a:spLocks noChangeArrowheads="1"/>
          </p:cNvSpPr>
          <p:nvPr/>
        </p:nvSpPr>
        <p:spPr bwMode="auto">
          <a:xfrm>
            <a:off x="7019925" y="1477963"/>
            <a:ext cx="1296988" cy="366712"/>
          </a:xfrm>
          <a:prstGeom prst="rect">
            <a:avLst/>
          </a:prstGeom>
          <a:noFill/>
          <a:ln w="9525">
            <a:noFill/>
            <a:miter lim="800000"/>
            <a:headEnd/>
            <a:tailEnd/>
          </a:ln>
          <a:effectLst/>
        </p:spPr>
        <p:txBody>
          <a:bodyPr>
            <a:spAutoFit/>
          </a:bodyPr>
          <a:lstStyle/>
          <a:p>
            <a:pPr>
              <a:spcBef>
                <a:spcPct val="50000"/>
              </a:spcBef>
            </a:pPr>
            <a:r>
              <a:rPr lang="en-US" altLang="ja-JP"/>
              <a:t>Posterior</a:t>
            </a:r>
          </a:p>
        </p:txBody>
      </p:sp>
      <p:sp>
        <p:nvSpPr>
          <p:cNvPr id="14347" name="Text Box 11"/>
          <p:cNvSpPr txBox="1">
            <a:spLocks noChangeArrowheads="1"/>
          </p:cNvSpPr>
          <p:nvPr/>
        </p:nvSpPr>
        <p:spPr bwMode="auto">
          <a:xfrm>
            <a:off x="2051050" y="3860800"/>
            <a:ext cx="576263" cy="366713"/>
          </a:xfrm>
          <a:prstGeom prst="rect">
            <a:avLst/>
          </a:prstGeom>
          <a:noFill/>
          <a:ln w="9525">
            <a:noFill/>
            <a:miter lim="800000"/>
            <a:headEnd/>
            <a:tailEnd/>
          </a:ln>
          <a:effectLst/>
        </p:spPr>
        <p:txBody>
          <a:bodyPr>
            <a:spAutoFit/>
          </a:bodyPr>
          <a:lstStyle/>
          <a:p>
            <a:pPr>
              <a:spcBef>
                <a:spcPct val="50000"/>
              </a:spcBef>
            </a:pPr>
            <a:r>
              <a:rPr lang="en-US" altLang="ja-JP"/>
              <a:t>MS</a:t>
            </a:r>
          </a:p>
        </p:txBody>
      </p:sp>
      <p:sp>
        <p:nvSpPr>
          <p:cNvPr id="14348" name="Text Box 12"/>
          <p:cNvSpPr txBox="1">
            <a:spLocks noChangeArrowheads="1"/>
          </p:cNvSpPr>
          <p:nvPr/>
        </p:nvSpPr>
        <p:spPr bwMode="auto">
          <a:xfrm>
            <a:off x="3995738" y="3429000"/>
            <a:ext cx="360362" cy="366713"/>
          </a:xfrm>
          <a:prstGeom prst="rect">
            <a:avLst/>
          </a:prstGeom>
          <a:noFill/>
          <a:ln w="9525">
            <a:noFill/>
            <a:miter lim="800000"/>
            <a:headEnd/>
            <a:tailEnd/>
          </a:ln>
          <a:effectLst/>
        </p:spPr>
        <p:txBody>
          <a:bodyPr>
            <a:spAutoFit/>
          </a:bodyPr>
          <a:lstStyle/>
          <a:p>
            <a:pPr>
              <a:spcBef>
                <a:spcPct val="50000"/>
              </a:spcBef>
            </a:pPr>
            <a:r>
              <a:rPr lang="en-US" altLang="ja-JP"/>
              <a:t>H</a:t>
            </a:r>
          </a:p>
        </p:txBody>
      </p:sp>
      <p:sp>
        <p:nvSpPr>
          <p:cNvPr id="14349" name="Text Box 13"/>
          <p:cNvSpPr txBox="1">
            <a:spLocks noChangeArrowheads="1"/>
          </p:cNvSpPr>
          <p:nvPr/>
        </p:nvSpPr>
        <p:spPr bwMode="auto">
          <a:xfrm>
            <a:off x="2771775" y="1268413"/>
            <a:ext cx="936625" cy="366712"/>
          </a:xfrm>
          <a:prstGeom prst="rect">
            <a:avLst/>
          </a:prstGeom>
          <a:noFill/>
          <a:ln w="9525">
            <a:noFill/>
            <a:miter lim="800000"/>
            <a:headEnd/>
            <a:tailEnd/>
          </a:ln>
          <a:effectLst/>
        </p:spPr>
        <p:txBody>
          <a:bodyPr>
            <a:spAutoFit/>
          </a:bodyPr>
          <a:lstStyle/>
          <a:p>
            <a:pPr>
              <a:spcBef>
                <a:spcPct val="50000"/>
              </a:spcBef>
            </a:pPr>
            <a:r>
              <a:rPr lang="en-US" altLang="ja-JP"/>
              <a:t>tongue</a:t>
            </a:r>
          </a:p>
        </p:txBody>
      </p:sp>
      <p:sp>
        <p:nvSpPr>
          <p:cNvPr id="14350" name="Text Box 14"/>
          <p:cNvSpPr txBox="1">
            <a:spLocks noChangeArrowheads="1"/>
          </p:cNvSpPr>
          <p:nvPr/>
        </p:nvSpPr>
        <p:spPr bwMode="auto">
          <a:xfrm>
            <a:off x="2124075" y="476250"/>
            <a:ext cx="863600" cy="366713"/>
          </a:xfrm>
          <a:prstGeom prst="rect">
            <a:avLst/>
          </a:prstGeom>
          <a:noFill/>
          <a:ln w="9525">
            <a:noFill/>
            <a:miter lim="800000"/>
            <a:headEnd/>
            <a:tailEnd/>
          </a:ln>
          <a:effectLst/>
        </p:spPr>
        <p:txBody>
          <a:bodyPr>
            <a:spAutoFit/>
          </a:bodyPr>
          <a:lstStyle/>
          <a:p>
            <a:pPr>
              <a:spcBef>
                <a:spcPct val="50000"/>
              </a:spcBef>
            </a:pPr>
            <a:r>
              <a:rPr lang="en-US" altLang="ja-JP"/>
              <a:t>palate</a:t>
            </a:r>
          </a:p>
        </p:txBody>
      </p:sp>
      <p:sp>
        <p:nvSpPr>
          <p:cNvPr id="14351" name="Text Box 15"/>
          <p:cNvSpPr txBox="1">
            <a:spLocks noChangeArrowheads="1"/>
          </p:cNvSpPr>
          <p:nvPr/>
        </p:nvSpPr>
        <p:spPr bwMode="auto">
          <a:xfrm>
            <a:off x="6300788" y="2420938"/>
            <a:ext cx="504825" cy="366712"/>
          </a:xfrm>
          <a:prstGeom prst="rect">
            <a:avLst/>
          </a:prstGeom>
          <a:noFill/>
          <a:ln w="9525">
            <a:noFill/>
            <a:miter lim="800000"/>
            <a:headEnd/>
            <a:tailEnd/>
          </a:ln>
          <a:effectLst/>
        </p:spPr>
        <p:txBody>
          <a:bodyPr>
            <a:spAutoFit/>
          </a:bodyPr>
          <a:lstStyle/>
          <a:p>
            <a:pPr>
              <a:spcBef>
                <a:spcPct val="50000"/>
              </a:spcBef>
            </a:pPr>
            <a:r>
              <a:rPr lang="en-US" altLang="ja-JP"/>
              <a:t>C2</a:t>
            </a:r>
          </a:p>
        </p:txBody>
      </p:sp>
      <p:sp>
        <p:nvSpPr>
          <p:cNvPr id="14352" name="Text Box 16"/>
          <p:cNvSpPr txBox="1">
            <a:spLocks noChangeArrowheads="1"/>
          </p:cNvSpPr>
          <p:nvPr/>
        </p:nvSpPr>
        <p:spPr bwMode="auto">
          <a:xfrm>
            <a:off x="6877050" y="5084763"/>
            <a:ext cx="503238" cy="366712"/>
          </a:xfrm>
          <a:prstGeom prst="rect">
            <a:avLst/>
          </a:prstGeom>
          <a:noFill/>
          <a:ln w="9525">
            <a:noFill/>
            <a:miter lim="800000"/>
            <a:headEnd/>
            <a:tailEnd/>
          </a:ln>
          <a:effectLst/>
        </p:spPr>
        <p:txBody>
          <a:bodyPr>
            <a:spAutoFit/>
          </a:bodyPr>
          <a:lstStyle/>
          <a:p>
            <a:pPr>
              <a:spcBef>
                <a:spcPct val="50000"/>
              </a:spcBef>
            </a:pPr>
            <a:r>
              <a:rPr lang="en-US" altLang="ja-JP"/>
              <a:t>C5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214282" y="436547"/>
            <a:ext cx="8643998" cy="706437"/>
          </a:xfrm>
        </p:spPr>
        <p:txBody>
          <a:bodyPr>
            <a:normAutofit fontScale="90000"/>
          </a:bodyPr>
          <a:lstStyle/>
          <a:p>
            <a:r>
              <a:rPr lang="en-US" altLang="ja-JP" sz="3200" dirty="0" smtClean="0"/>
              <a:t>Physiological Observations (7/11):</a:t>
            </a:r>
            <a:br>
              <a:rPr lang="en-US" altLang="ja-JP" sz="3200" dirty="0" smtClean="0"/>
            </a:br>
            <a:r>
              <a:rPr lang="en-US" altLang="ja-JP" sz="3200" dirty="0" smtClean="0"/>
              <a:t>3D </a:t>
            </a:r>
            <a:r>
              <a:rPr lang="en-US" altLang="ja-JP" sz="3200" dirty="0" smtClean="0">
                <a:solidFill>
                  <a:schemeClr val="tx1"/>
                </a:solidFill>
              </a:rPr>
              <a:t>reconstructed </a:t>
            </a:r>
            <a:r>
              <a:rPr lang="en-US" altLang="ja-JP" sz="3200" dirty="0">
                <a:solidFill>
                  <a:schemeClr val="tx1"/>
                </a:solidFill>
              </a:rPr>
              <a:t>images – preliminary results: normal setting</a:t>
            </a:r>
          </a:p>
        </p:txBody>
      </p:sp>
      <p:graphicFrame>
        <p:nvGraphicFramePr>
          <p:cNvPr id="28677" name="Object 5"/>
          <p:cNvGraphicFramePr>
            <a:graphicFrameLocks noChangeAspect="1"/>
          </p:cNvGraphicFramePr>
          <p:nvPr/>
        </p:nvGraphicFramePr>
        <p:xfrm>
          <a:off x="179388" y="1844675"/>
          <a:ext cx="2828925" cy="2546350"/>
        </p:xfrm>
        <a:graphic>
          <a:graphicData uri="http://schemas.openxmlformats.org/presentationml/2006/ole">
            <p:oleObj spid="_x0000_s2050" name="Image" r:id="rId4" imgW="2539683" imgH="2285714" progId="">
              <p:embed/>
            </p:oleObj>
          </a:graphicData>
        </a:graphic>
      </p:graphicFrame>
      <p:graphicFrame>
        <p:nvGraphicFramePr>
          <p:cNvPr id="28678" name="Object 6"/>
          <p:cNvGraphicFramePr>
            <a:graphicFrameLocks noChangeAspect="1"/>
          </p:cNvGraphicFramePr>
          <p:nvPr/>
        </p:nvGraphicFramePr>
        <p:xfrm>
          <a:off x="3635375" y="2349500"/>
          <a:ext cx="2519363" cy="2592388"/>
        </p:xfrm>
        <a:graphic>
          <a:graphicData uri="http://schemas.openxmlformats.org/presentationml/2006/ole">
            <p:oleObj spid="_x0000_s2051" name="Image" r:id="rId5" imgW="2196825" imgH="2260317" progId="">
              <p:embed/>
            </p:oleObj>
          </a:graphicData>
        </a:graphic>
      </p:graphicFrame>
      <p:graphicFrame>
        <p:nvGraphicFramePr>
          <p:cNvPr id="28679" name="Object 7"/>
          <p:cNvGraphicFramePr>
            <a:graphicFrameLocks noChangeAspect="1"/>
          </p:cNvGraphicFramePr>
          <p:nvPr/>
        </p:nvGraphicFramePr>
        <p:xfrm>
          <a:off x="7019925" y="3573463"/>
          <a:ext cx="1698625" cy="2736850"/>
        </p:xfrm>
        <a:graphic>
          <a:graphicData uri="http://schemas.openxmlformats.org/presentationml/2006/ole">
            <p:oleObj spid="_x0000_s2052" name="Image" r:id="rId6" imgW="1434415" imgH="2311111" progId="">
              <p:embed/>
            </p:oleObj>
          </a:graphicData>
        </a:graphic>
      </p:graphicFrame>
      <p:sp>
        <p:nvSpPr>
          <p:cNvPr id="28680" name="Text Box 8"/>
          <p:cNvSpPr txBox="1">
            <a:spLocks noChangeArrowheads="1"/>
          </p:cNvSpPr>
          <p:nvPr/>
        </p:nvSpPr>
        <p:spPr bwMode="auto">
          <a:xfrm>
            <a:off x="827088" y="1484313"/>
            <a:ext cx="1800225" cy="366712"/>
          </a:xfrm>
          <a:prstGeom prst="rect">
            <a:avLst/>
          </a:prstGeom>
          <a:noFill/>
          <a:ln w="9525">
            <a:noFill/>
            <a:miter lim="800000"/>
            <a:headEnd/>
            <a:tailEnd/>
          </a:ln>
          <a:effectLst/>
        </p:spPr>
        <p:txBody>
          <a:bodyPr>
            <a:spAutoFit/>
          </a:bodyPr>
          <a:lstStyle/>
          <a:p>
            <a:pPr>
              <a:spcBef>
                <a:spcPct val="50000"/>
              </a:spcBef>
            </a:pPr>
            <a:r>
              <a:rPr lang="en-US" altLang="ja-JP"/>
              <a:t>Lateral view</a:t>
            </a:r>
          </a:p>
        </p:txBody>
      </p:sp>
      <p:sp>
        <p:nvSpPr>
          <p:cNvPr id="28681" name="Text Box 9"/>
          <p:cNvSpPr txBox="1">
            <a:spLocks noChangeArrowheads="1"/>
          </p:cNvSpPr>
          <p:nvPr/>
        </p:nvSpPr>
        <p:spPr bwMode="auto">
          <a:xfrm>
            <a:off x="3635375" y="1989138"/>
            <a:ext cx="2520950" cy="366712"/>
          </a:xfrm>
          <a:prstGeom prst="rect">
            <a:avLst/>
          </a:prstGeom>
          <a:noFill/>
          <a:ln w="9525">
            <a:noFill/>
            <a:miter lim="800000"/>
            <a:headEnd/>
            <a:tailEnd/>
          </a:ln>
          <a:effectLst/>
        </p:spPr>
        <p:txBody>
          <a:bodyPr>
            <a:spAutoFit/>
          </a:bodyPr>
          <a:lstStyle/>
          <a:p>
            <a:pPr algn="ctr">
              <a:spcBef>
                <a:spcPct val="50000"/>
              </a:spcBef>
            </a:pPr>
            <a:r>
              <a:rPr lang="en-US" altLang="ja-JP"/>
              <a:t>Diagonal</a:t>
            </a:r>
          </a:p>
        </p:txBody>
      </p:sp>
      <p:sp>
        <p:nvSpPr>
          <p:cNvPr id="28682" name="Text Box 10"/>
          <p:cNvSpPr txBox="1">
            <a:spLocks noChangeArrowheads="1"/>
          </p:cNvSpPr>
          <p:nvPr/>
        </p:nvSpPr>
        <p:spPr bwMode="auto">
          <a:xfrm>
            <a:off x="7019925" y="3213100"/>
            <a:ext cx="1655763" cy="366713"/>
          </a:xfrm>
          <a:prstGeom prst="rect">
            <a:avLst/>
          </a:prstGeom>
          <a:noFill/>
          <a:ln w="9525">
            <a:noFill/>
            <a:miter lim="800000"/>
            <a:headEnd/>
            <a:tailEnd/>
          </a:ln>
          <a:effectLst/>
        </p:spPr>
        <p:txBody>
          <a:bodyPr>
            <a:spAutoFit/>
          </a:bodyPr>
          <a:lstStyle/>
          <a:p>
            <a:pPr>
              <a:spcBef>
                <a:spcPct val="50000"/>
              </a:spcBef>
            </a:pPr>
            <a:r>
              <a:rPr lang="en-US" altLang="ja-JP"/>
              <a:t>Posterior view</a:t>
            </a:r>
          </a:p>
        </p:txBody>
      </p:sp>
      <p:sp>
        <p:nvSpPr>
          <p:cNvPr id="28683" name="Text Box 11"/>
          <p:cNvSpPr txBox="1">
            <a:spLocks noChangeArrowheads="1"/>
          </p:cNvSpPr>
          <p:nvPr/>
        </p:nvSpPr>
        <p:spPr bwMode="auto">
          <a:xfrm>
            <a:off x="2627313" y="3860800"/>
            <a:ext cx="360362"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1</a:t>
            </a:r>
          </a:p>
        </p:txBody>
      </p:sp>
      <p:sp>
        <p:nvSpPr>
          <p:cNvPr id="28684" name="Text Box 12"/>
          <p:cNvSpPr txBox="1">
            <a:spLocks noChangeArrowheads="1"/>
          </p:cNvSpPr>
          <p:nvPr/>
        </p:nvSpPr>
        <p:spPr bwMode="auto">
          <a:xfrm>
            <a:off x="5724525" y="4437063"/>
            <a:ext cx="360363"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1</a:t>
            </a:r>
          </a:p>
        </p:txBody>
      </p:sp>
      <p:sp>
        <p:nvSpPr>
          <p:cNvPr id="28685" name="Text Box 13"/>
          <p:cNvSpPr txBox="1">
            <a:spLocks noChangeArrowheads="1"/>
          </p:cNvSpPr>
          <p:nvPr/>
        </p:nvSpPr>
        <p:spPr bwMode="auto">
          <a:xfrm>
            <a:off x="8243888" y="5732463"/>
            <a:ext cx="360362"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1</a:t>
            </a:r>
          </a:p>
        </p:txBody>
      </p:sp>
      <p:sp>
        <p:nvSpPr>
          <p:cNvPr id="28686" name="Text Box 14"/>
          <p:cNvSpPr txBox="1">
            <a:spLocks noChangeArrowheads="1"/>
          </p:cNvSpPr>
          <p:nvPr/>
        </p:nvSpPr>
        <p:spPr bwMode="auto">
          <a:xfrm>
            <a:off x="2195513" y="3860800"/>
            <a:ext cx="431800"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2</a:t>
            </a:r>
          </a:p>
        </p:txBody>
      </p:sp>
      <p:sp>
        <p:nvSpPr>
          <p:cNvPr id="28687" name="Text Box 15"/>
          <p:cNvSpPr txBox="1">
            <a:spLocks noChangeArrowheads="1"/>
          </p:cNvSpPr>
          <p:nvPr/>
        </p:nvSpPr>
        <p:spPr bwMode="auto">
          <a:xfrm>
            <a:off x="5292725" y="4149725"/>
            <a:ext cx="431800"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2</a:t>
            </a:r>
          </a:p>
        </p:txBody>
      </p:sp>
      <p:sp>
        <p:nvSpPr>
          <p:cNvPr id="28688" name="Text Box 16"/>
          <p:cNvSpPr txBox="1">
            <a:spLocks noChangeArrowheads="1"/>
          </p:cNvSpPr>
          <p:nvPr/>
        </p:nvSpPr>
        <p:spPr bwMode="auto">
          <a:xfrm>
            <a:off x="7812088" y="5732463"/>
            <a:ext cx="431800"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2</a:t>
            </a:r>
          </a:p>
        </p:txBody>
      </p:sp>
      <p:sp>
        <p:nvSpPr>
          <p:cNvPr id="28689" name="Text Box 17"/>
          <p:cNvSpPr txBox="1">
            <a:spLocks noChangeArrowheads="1"/>
          </p:cNvSpPr>
          <p:nvPr/>
        </p:nvSpPr>
        <p:spPr bwMode="auto">
          <a:xfrm>
            <a:off x="2124075" y="3141663"/>
            <a:ext cx="360363"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3</a:t>
            </a:r>
          </a:p>
        </p:txBody>
      </p:sp>
      <p:sp>
        <p:nvSpPr>
          <p:cNvPr id="28690" name="Text Box 18"/>
          <p:cNvSpPr txBox="1">
            <a:spLocks noChangeArrowheads="1"/>
          </p:cNvSpPr>
          <p:nvPr/>
        </p:nvSpPr>
        <p:spPr bwMode="auto">
          <a:xfrm>
            <a:off x="5076825" y="3644900"/>
            <a:ext cx="360363"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3</a:t>
            </a:r>
          </a:p>
        </p:txBody>
      </p:sp>
      <p:sp>
        <p:nvSpPr>
          <p:cNvPr id="28692" name="Text Box 20"/>
          <p:cNvSpPr txBox="1">
            <a:spLocks noChangeArrowheads="1"/>
          </p:cNvSpPr>
          <p:nvPr/>
        </p:nvSpPr>
        <p:spPr bwMode="auto">
          <a:xfrm>
            <a:off x="1835150" y="2060575"/>
            <a:ext cx="433388"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4</a:t>
            </a:r>
          </a:p>
        </p:txBody>
      </p:sp>
      <p:sp>
        <p:nvSpPr>
          <p:cNvPr id="28693" name="Text Box 21"/>
          <p:cNvSpPr txBox="1">
            <a:spLocks noChangeArrowheads="1"/>
          </p:cNvSpPr>
          <p:nvPr/>
        </p:nvSpPr>
        <p:spPr bwMode="auto">
          <a:xfrm>
            <a:off x="4859338" y="2636838"/>
            <a:ext cx="433387"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4</a:t>
            </a:r>
          </a:p>
        </p:txBody>
      </p:sp>
      <p:sp>
        <p:nvSpPr>
          <p:cNvPr id="28694" name="Text Box 22"/>
          <p:cNvSpPr txBox="1">
            <a:spLocks noChangeArrowheads="1"/>
          </p:cNvSpPr>
          <p:nvPr/>
        </p:nvSpPr>
        <p:spPr bwMode="auto">
          <a:xfrm>
            <a:off x="323850" y="2420938"/>
            <a:ext cx="360363"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5</a:t>
            </a:r>
          </a:p>
        </p:txBody>
      </p:sp>
      <p:sp>
        <p:nvSpPr>
          <p:cNvPr id="28695" name="Text Box 23"/>
          <p:cNvSpPr txBox="1">
            <a:spLocks noChangeArrowheads="1"/>
          </p:cNvSpPr>
          <p:nvPr/>
        </p:nvSpPr>
        <p:spPr bwMode="auto">
          <a:xfrm>
            <a:off x="3851275" y="2997200"/>
            <a:ext cx="360363"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5</a:t>
            </a:r>
          </a:p>
        </p:txBody>
      </p:sp>
      <p:sp>
        <p:nvSpPr>
          <p:cNvPr id="28696" name="Text Box 24"/>
          <p:cNvSpPr txBox="1">
            <a:spLocks noChangeArrowheads="1"/>
          </p:cNvSpPr>
          <p:nvPr/>
        </p:nvSpPr>
        <p:spPr bwMode="auto">
          <a:xfrm>
            <a:off x="7092950" y="4292600"/>
            <a:ext cx="215900"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5</a:t>
            </a:r>
          </a:p>
        </p:txBody>
      </p:sp>
      <p:sp>
        <p:nvSpPr>
          <p:cNvPr id="28697" name="Text Box 25"/>
          <p:cNvSpPr txBox="1">
            <a:spLocks noChangeArrowheads="1"/>
          </p:cNvSpPr>
          <p:nvPr/>
        </p:nvSpPr>
        <p:spPr bwMode="auto">
          <a:xfrm>
            <a:off x="2484438" y="1916113"/>
            <a:ext cx="360362"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6</a:t>
            </a:r>
          </a:p>
        </p:txBody>
      </p:sp>
      <p:sp>
        <p:nvSpPr>
          <p:cNvPr id="28698" name="Text Box 26"/>
          <p:cNvSpPr txBox="1">
            <a:spLocks noChangeArrowheads="1"/>
          </p:cNvSpPr>
          <p:nvPr/>
        </p:nvSpPr>
        <p:spPr bwMode="auto">
          <a:xfrm>
            <a:off x="250825" y="4868863"/>
            <a:ext cx="4679950" cy="1795462"/>
          </a:xfrm>
          <a:prstGeom prst="rect">
            <a:avLst/>
          </a:prstGeom>
          <a:noFill/>
          <a:ln w="9525">
            <a:noFill/>
            <a:miter lim="800000"/>
            <a:headEnd/>
            <a:tailEnd/>
          </a:ln>
          <a:effectLst/>
        </p:spPr>
        <p:txBody>
          <a:bodyPr>
            <a:spAutoFit/>
          </a:bodyPr>
          <a:lstStyle/>
          <a:p>
            <a:pPr>
              <a:spcBef>
                <a:spcPct val="30000"/>
              </a:spcBef>
            </a:pPr>
            <a:r>
              <a:rPr lang="en-US" altLang="ja-JP"/>
              <a:t>1: Piriform sinus	2: Laryngeal tube</a:t>
            </a:r>
          </a:p>
          <a:p>
            <a:pPr>
              <a:spcBef>
                <a:spcPct val="30000"/>
              </a:spcBef>
            </a:pPr>
            <a:r>
              <a:rPr lang="en-US" altLang="ja-JP"/>
              <a:t>3: Vallecula	4: Oral cavity</a:t>
            </a:r>
          </a:p>
          <a:p>
            <a:pPr>
              <a:spcBef>
                <a:spcPct val="30000"/>
              </a:spcBef>
            </a:pPr>
            <a:r>
              <a:rPr lang="en-US" altLang="ja-JP"/>
              <a:t>5: Inter-labial space  6: Velum</a:t>
            </a:r>
          </a:p>
          <a:p>
            <a:pPr>
              <a:spcBef>
                <a:spcPct val="30000"/>
              </a:spcBef>
            </a:pPr>
            <a:r>
              <a:rPr lang="en-US" altLang="ja-JP"/>
              <a:t>7: Tongue	8: Palate</a:t>
            </a:r>
          </a:p>
          <a:p>
            <a:pPr>
              <a:spcBef>
                <a:spcPct val="30000"/>
              </a:spcBef>
            </a:pPr>
            <a:r>
              <a:rPr lang="en-US" altLang="ja-JP"/>
              <a:t>Arrow: Level of the glottis</a:t>
            </a:r>
          </a:p>
        </p:txBody>
      </p:sp>
      <p:sp>
        <p:nvSpPr>
          <p:cNvPr id="28699" name="Text Box 27"/>
          <p:cNvSpPr txBox="1">
            <a:spLocks noChangeArrowheads="1"/>
          </p:cNvSpPr>
          <p:nvPr/>
        </p:nvSpPr>
        <p:spPr bwMode="auto">
          <a:xfrm>
            <a:off x="7308850" y="5803900"/>
            <a:ext cx="360363"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1</a:t>
            </a:r>
          </a:p>
        </p:txBody>
      </p:sp>
      <p:sp>
        <p:nvSpPr>
          <p:cNvPr id="28700" name="Text Box 28"/>
          <p:cNvSpPr txBox="1">
            <a:spLocks noChangeArrowheads="1"/>
          </p:cNvSpPr>
          <p:nvPr/>
        </p:nvSpPr>
        <p:spPr bwMode="auto">
          <a:xfrm>
            <a:off x="5075238" y="4221163"/>
            <a:ext cx="360362"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1</a:t>
            </a:r>
          </a:p>
        </p:txBody>
      </p:sp>
      <p:sp>
        <p:nvSpPr>
          <p:cNvPr id="28701" name="Text Box 29"/>
          <p:cNvSpPr txBox="1">
            <a:spLocks noChangeArrowheads="1"/>
          </p:cNvSpPr>
          <p:nvPr/>
        </p:nvSpPr>
        <p:spPr bwMode="auto">
          <a:xfrm>
            <a:off x="1116013" y="2133600"/>
            <a:ext cx="431800"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7</a:t>
            </a:r>
          </a:p>
        </p:txBody>
      </p:sp>
      <p:sp>
        <p:nvSpPr>
          <p:cNvPr id="28702" name="Text Box 30"/>
          <p:cNvSpPr txBox="1">
            <a:spLocks noChangeArrowheads="1"/>
          </p:cNvSpPr>
          <p:nvPr/>
        </p:nvSpPr>
        <p:spPr bwMode="auto">
          <a:xfrm>
            <a:off x="1042988" y="1773238"/>
            <a:ext cx="360362"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8</a:t>
            </a:r>
          </a:p>
        </p:txBody>
      </p:sp>
      <p:sp>
        <p:nvSpPr>
          <p:cNvPr id="28703" name="Text Box 31"/>
          <p:cNvSpPr txBox="1">
            <a:spLocks noChangeArrowheads="1"/>
          </p:cNvSpPr>
          <p:nvPr/>
        </p:nvSpPr>
        <p:spPr bwMode="auto">
          <a:xfrm>
            <a:off x="7667625" y="3500438"/>
            <a:ext cx="360363" cy="366712"/>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8</a:t>
            </a:r>
          </a:p>
        </p:txBody>
      </p:sp>
      <p:sp>
        <p:nvSpPr>
          <p:cNvPr id="28704" name="Text Box 32"/>
          <p:cNvSpPr txBox="1">
            <a:spLocks noChangeArrowheads="1"/>
          </p:cNvSpPr>
          <p:nvPr/>
        </p:nvSpPr>
        <p:spPr bwMode="auto">
          <a:xfrm>
            <a:off x="4211638" y="2276475"/>
            <a:ext cx="360362" cy="366713"/>
          </a:xfrm>
          <a:prstGeom prst="rect">
            <a:avLst/>
          </a:prstGeom>
          <a:noFill/>
          <a:ln w="9525">
            <a:noFill/>
            <a:miter lim="800000"/>
            <a:headEnd/>
            <a:tailEnd/>
          </a:ln>
          <a:effectLst/>
        </p:spPr>
        <p:txBody>
          <a:bodyPr>
            <a:spAutoFit/>
          </a:bodyPr>
          <a:lstStyle/>
          <a:p>
            <a:pPr>
              <a:spcBef>
                <a:spcPct val="50000"/>
              </a:spcBef>
            </a:pPr>
            <a:r>
              <a:rPr lang="en-US" altLang="ja-JP">
                <a:solidFill>
                  <a:schemeClr val="bg1"/>
                </a:solidFill>
              </a:rPr>
              <a:t>8</a:t>
            </a:r>
          </a:p>
        </p:txBody>
      </p:sp>
      <p:sp>
        <p:nvSpPr>
          <p:cNvPr id="28705" name="Line 33"/>
          <p:cNvSpPr>
            <a:spLocks noChangeShapeType="1"/>
          </p:cNvSpPr>
          <p:nvPr/>
        </p:nvSpPr>
        <p:spPr bwMode="auto">
          <a:xfrm flipV="1">
            <a:off x="2268538" y="4221163"/>
            <a:ext cx="144462" cy="215900"/>
          </a:xfrm>
          <a:prstGeom prst="line">
            <a:avLst/>
          </a:prstGeom>
          <a:noFill/>
          <a:ln w="28575">
            <a:solidFill>
              <a:schemeClr val="bg1"/>
            </a:solidFill>
            <a:round/>
            <a:headEnd/>
            <a:tailEnd type="triangle" w="med" len="med"/>
          </a:ln>
          <a:effectLst/>
        </p:spPr>
        <p:txBody>
          <a:bodyPr/>
          <a:lstStyle/>
          <a:p>
            <a:endParaRPr lang="ja-JP" altLang="en-US"/>
          </a:p>
        </p:txBody>
      </p:sp>
      <p:sp>
        <p:nvSpPr>
          <p:cNvPr id="28706" name="Line 34"/>
          <p:cNvSpPr>
            <a:spLocks noChangeShapeType="1"/>
          </p:cNvSpPr>
          <p:nvPr/>
        </p:nvSpPr>
        <p:spPr bwMode="auto">
          <a:xfrm flipV="1">
            <a:off x="5219700" y="4725988"/>
            <a:ext cx="144463" cy="215900"/>
          </a:xfrm>
          <a:prstGeom prst="line">
            <a:avLst/>
          </a:prstGeom>
          <a:noFill/>
          <a:ln w="28575">
            <a:solidFill>
              <a:schemeClr val="bg1"/>
            </a:solidFill>
            <a:round/>
            <a:headEnd/>
            <a:tailEnd type="triangle" w="med" len="med"/>
          </a:ln>
          <a:effectLst/>
        </p:spPr>
        <p:txBody>
          <a:bodyPr/>
          <a:lstStyle/>
          <a:p>
            <a:endParaRPr lang="ja-JP" altLang="en-US"/>
          </a:p>
        </p:txBody>
      </p:sp>
      <p:sp>
        <p:nvSpPr>
          <p:cNvPr id="28707" name="Line 35"/>
          <p:cNvSpPr>
            <a:spLocks noChangeShapeType="1"/>
          </p:cNvSpPr>
          <p:nvPr/>
        </p:nvSpPr>
        <p:spPr bwMode="auto">
          <a:xfrm flipV="1">
            <a:off x="7812088" y="6164263"/>
            <a:ext cx="144462" cy="215900"/>
          </a:xfrm>
          <a:prstGeom prst="line">
            <a:avLst/>
          </a:prstGeom>
          <a:noFill/>
          <a:ln w="28575">
            <a:solidFill>
              <a:schemeClr val="bg1"/>
            </a:solidFill>
            <a:round/>
            <a:headEnd/>
            <a:tailEnd type="triangle" w="med" len="med"/>
          </a:ln>
          <a:effectLst/>
        </p:spPr>
        <p:txBody>
          <a:bodyPr/>
          <a:lstStyle/>
          <a:p>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395288" y="260350"/>
            <a:ext cx="7993062" cy="1190625"/>
          </a:xfrm>
          <a:prstGeom prst="rect">
            <a:avLst/>
          </a:prstGeom>
          <a:noFill/>
          <a:ln w="9525">
            <a:noFill/>
            <a:miter lim="800000"/>
            <a:headEnd/>
            <a:tailEnd/>
          </a:ln>
          <a:effectLst/>
        </p:spPr>
        <p:txBody>
          <a:bodyPr>
            <a:spAutoFit/>
          </a:bodyPr>
          <a:lstStyle/>
          <a:p>
            <a:pPr algn="ctr">
              <a:spcBef>
                <a:spcPct val="50000"/>
              </a:spcBef>
            </a:pPr>
            <a:r>
              <a:rPr lang="en-US" altLang="ja-JP" sz="3600" dirty="0" smtClean="0"/>
              <a:t>3D </a:t>
            </a:r>
            <a:r>
              <a:rPr lang="en-US" altLang="ja-JP" sz="3600" dirty="0"/>
              <a:t>reconstructed images compared across five voice types (1/3)</a:t>
            </a:r>
          </a:p>
        </p:txBody>
      </p:sp>
      <p:sp>
        <p:nvSpPr>
          <p:cNvPr id="15371" name="Text Box 11"/>
          <p:cNvSpPr txBox="1">
            <a:spLocks noChangeArrowheads="1"/>
          </p:cNvSpPr>
          <p:nvPr/>
        </p:nvSpPr>
        <p:spPr bwMode="auto">
          <a:xfrm>
            <a:off x="395288" y="1484313"/>
            <a:ext cx="2808287" cy="519112"/>
          </a:xfrm>
          <a:prstGeom prst="rect">
            <a:avLst/>
          </a:prstGeom>
          <a:noFill/>
          <a:ln w="9525">
            <a:noFill/>
            <a:miter lim="800000"/>
            <a:headEnd/>
            <a:tailEnd/>
          </a:ln>
          <a:effectLst/>
        </p:spPr>
        <p:txBody>
          <a:bodyPr>
            <a:spAutoFit/>
          </a:bodyPr>
          <a:lstStyle/>
          <a:p>
            <a:pPr>
              <a:spcBef>
                <a:spcPct val="50000"/>
              </a:spcBef>
            </a:pPr>
            <a:r>
              <a:rPr lang="en-US" altLang="ja-JP" sz="2800" i="1"/>
              <a:t>Lateral view</a:t>
            </a:r>
          </a:p>
        </p:txBody>
      </p:sp>
      <p:sp>
        <p:nvSpPr>
          <p:cNvPr id="15372" name="Text Box 12"/>
          <p:cNvSpPr txBox="1">
            <a:spLocks noChangeArrowheads="1"/>
          </p:cNvSpPr>
          <p:nvPr/>
        </p:nvSpPr>
        <p:spPr bwMode="auto">
          <a:xfrm>
            <a:off x="539750" y="2060575"/>
            <a:ext cx="1079500" cy="396875"/>
          </a:xfrm>
          <a:prstGeom prst="rect">
            <a:avLst/>
          </a:prstGeom>
          <a:noFill/>
          <a:ln w="9525">
            <a:noFill/>
            <a:miter lim="800000"/>
            <a:headEnd/>
            <a:tailEnd/>
          </a:ln>
          <a:effectLst/>
        </p:spPr>
        <p:txBody>
          <a:bodyPr>
            <a:spAutoFit/>
          </a:bodyPr>
          <a:lstStyle/>
          <a:p>
            <a:pPr>
              <a:spcBef>
                <a:spcPct val="50000"/>
              </a:spcBef>
            </a:pPr>
            <a:r>
              <a:rPr lang="en-US" altLang="ja-JP" sz="2000"/>
              <a:t>Hero I   </a:t>
            </a:r>
          </a:p>
        </p:txBody>
      </p:sp>
      <p:sp>
        <p:nvSpPr>
          <p:cNvPr id="15373" name="Text Box 13"/>
          <p:cNvSpPr txBox="1">
            <a:spLocks noChangeArrowheads="1"/>
          </p:cNvSpPr>
          <p:nvPr/>
        </p:nvSpPr>
        <p:spPr bwMode="auto">
          <a:xfrm>
            <a:off x="2195513" y="2060575"/>
            <a:ext cx="1008062" cy="396875"/>
          </a:xfrm>
          <a:prstGeom prst="rect">
            <a:avLst/>
          </a:prstGeom>
          <a:noFill/>
          <a:ln w="9525">
            <a:noFill/>
            <a:miter lim="800000"/>
            <a:headEnd/>
            <a:tailEnd/>
          </a:ln>
          <a:effectLst/>
        </p:spPr>
        <p:txBody>
          <a:bodyPr>
            <a:spAutoFit/>
          </a:bodyPr>
          <a:lstStyle/>
          <a:p>
            <a:pPr>
              <a:spcBef>
                <a:spcPct val="50000"/>
              </a:spcBef>
            </a:pPr>
            <a:r>
              <a:rPr lang="en-US" altLang="ja-JP" sz="2000"/>
              <a:t>Hero II</a:t>
            </a:r>
          </a:p>
        </p:txBody>
      </p:sp>
      <p:sp>
        <p:nvSpPr>
          <p:cNvPr id="15374" name="Text Box 14"/>
          <p:cNvSpPr txBox="1">
            <a:spLocks noChangeArrowheads="1"/>
          </p:cNvSpPr>
          <p:nvPr/>
        </p:nvSpPr>
        <p:spPr bwMode="auto">
          <a:xfrm>
            <a:off x="3924300" y="2060575"/>
            <a:ext cx="1079500" cy="396875"/>
          </a:xfrm>
          <a:prstGeom prst="rect">
            <a:avLst/>
          </a:prstGeom>
          <a:noFill/>
          <a:ln w="9525">
            <a:noFill/>
            <a:miter lim="800000"/>
            <a:headEnd/>
            <a:tailEnd/>
          </a:ln>
          <a:effectLst/>
        </p:spPr>
        <p:txBody>
          <a:bodyPr>
            <a:spAutoFit/>
          </a:bodyPr>
          <a:lstStyle/>
          <a:p>
            <a:pPr>
              <a:spcBef>
                <a:spcPct val="50000"/>
              </a:spcBef>
            </a:pPr>
            <a:r>
              <a:rPr lang="en-US" altLang="ja-JP" sz="2000"/>
              <a:t>Normal</a:t>
            </a:r>
          </a:p>
        </p:txBody>
      </p:sp>
      <p:sp>
        <p:nvSpPr>
          <p:cNvPr id="15375" name="Text Box 15"/>
          <p:cNvSpPr txBox="1">
            <a:spLocks noChangeArrowheads="1"/>
          </p:cNvSpPr>
          <p:nvPr/>
        </p:nvSpPr>
        <p:spPr bwMode="auto">
          <a:xfrm>
            <a:off x="5724525" y="2060575"/>
            <a:ext cx="1223963" cy="396875"/>
          </a:xfrm>
          <a:prstGeom prst="rect">
            <a:avLst/>
          </a:prstGeom>
          <a:noFill/>
          <a:ln w="9525">
            <a:noFill/>
            <a:miter lim="800000"/>
            <a:headEnd/>
            <a:tailEnd/>
          </a:ln>
          <a:effectLst/>
        </p:spPr>
        <p:txBody>
          <a:bodyPr>
            <a:spAutoFit/>
          </a:bodyPr>
          <a:lstStyle/>
          <a:p>
            <a:pPr>
              <a:spcBef>
                <a:spcPct val="50000"/>
              </a:spcBef>
            </a:pPr>
            <a:r>
              <a:rPr lang="en-US" altLang="ja-JP" sz="2000"/>
              <a:t>Villain I</a:t>
            </a:r>
          </a:p>
        </p:txBody>
      </p:sp>
      <p:sp>
        <p:nvSpPr>
          <p:cNvPr id="15376" name="Text Box 16"/>
          <p:cNvSpPr txBox="1">
            <a:spLocks noChangeArrowheads="1"/>
          </p:cNvSpPr>
          <p:nvPr/>
        </p:nvSpPr>
        <p:spPr bwMode="auto">
          <a:xfrm>
            <a:off x="7524750" y="2060575"/>
            <a:ext cx="1223963" cy="396875"/>
          </a:xfrm>
          <a:prstGeom prst="rect">
            <a:avLst/>
          </a:prstGeom>
          <a:noFill/>
          <a:ln w="9525">
            <a:noFill/>
            <a:miter lim="800000"/>
            <a:headEnd/>
            <a:tailEnd/>
          </a:ln>
          <a:effectLst/>
        </p:spPr>
        <p:txBody>
          <a:bodyPr>
            <a:spAutoFit/>
          </a:bodyPr>
          <a:lstStyle/>
          <a:p>
            <a:pPr>
              <a:spcBef>
                <a:spcPct val="50000"/>
              </a:spcBef>
            </a:pPr>
            <a:r>
              <a:rPr lang="en-US" altLang="ja-JP" sz="2000"/>
              <a:t>Villain II</a:t>
            </a:r>
          </a:p>
        </p:txBody>
      </p:sp>
      <p:sp>
        <p:nvSpPr>
          <p:cNvPr id="15377" name="Text Box 17"/>
          <p:cNvSpPr txBox="1">
            <a:spLocks noChangeArrowheads="1"/>
          </p:cNvSpPr>
          <p:nvPr/>
        </p:nvSpPr>
        <p:spPr bwMode="auto">
          <a:xfrm>
            <a:off x="323850" y="4365625"/>
            <a:ext cx="8424863" cy="1830388"/>
          </a:xfrm>
          <a:prstGeom prst="rect">
            <a:avLst/>
          </a:prstGeom>
          <a:noFill/>
          <a:ln w="9525">
            <a:noFill/>
            <a:miter lim="800000"/>
            <a:headEnd/>
            <a:tailEnd/>
          </a:ln>
          <a:effectLst/>
        </p:spPr>
        <p:txBody>
          <a:bodyPr>
            <a:spAutoFit/>
          </a:bodyPr>
          <a:lstStyle/>
          <a:p>
            <a:pPr>
              <a:spcAft>
                <a:spcPct val="50000"/>
              </a:spcAft>
            </a:pPr>
            <a:r>
              <a:rPr lang="en-US" altLang="ja-JP" sz="2400"/>
              <a:t>Line: level of the glottis of the normal setting.</a:t>
            </a:r>
          </a:p>
          <a:p>
            <a:r>
              <a:rPr lang="en-US" altLang="ja-JP" sz="2600"/>
              <a:t>Lengths from the palate to the glottis:</a:t>
            </a:r>
          </a:p>
          <a:p>
            <a:r>
              <a:rPr lang="en-US" altLang="ja-JP" sz="2600"/>
              <a:t>Villain I (0.89) &lt; Hero II (0.91) &lt; Hero I (0.95) &lt;</a:t>
            </a:r>
          </a:p>
          <a:p>
            <a:r>
              <a:rPr lang="en-US" altLang="ja-JP" sz="2600"/>
              <a:t>Normal (1.00) &lt; Villain II (1.34).</a:t>
            </a:r>
          </a:p>
        </p:txBody>
      </p:sp>
      <p:pic>
        <p:nvPicPr>
          <p:cNvPr id="15381" name="Picture 21" descr="all-copy"/>
          <p:cNvPicPr>
            <a:picLocks noChangeAspect="1" noChangeArrowheads="1"/>
          </p:cNvPicPr>
          <p:nvPr/>
        </p:nvPicPr>
        <p:blipFill>
          <a:blip r:embed="rId3" cstate="print"/>
          <a:srcRect/>
          <a:stretch>
            <a:fillRect/>
          </a:stretch>
        </p:blipFill>
        <p:spPr bwMode="auto">
          <a:xfrm>
            <a:off x="23813" y="2428875"/>
            <a:ext cx="9096375" cy="20002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n_all"/>
          <p:cNvPicPr>
            <a:picLocks noChangeAspect="1" noChangeArrowheads="1"/>
          </p:cNvPicPr>
          <p:nvPr/>
        </p:nvPicPr>
        <p:blipFill>
          <a:blip r:embed="rId3" cstate="print"/>
          <a:srcRect/>
          <a:stretch>
            <a:fillRect/>
          </a:stretch>
        </p:blipFill>
        <p:spPr bwMode="auto">
          <a:xfrm>
            <a:off x="60325" y="2759075"/>
            <a:ext cx="9048750" cy="2257425"/>
          </a:xfrm>
          <a:prstGeom prst="rect">
            <a:avLst/>
          </a:prstGeom>
          <a:noFill/>
        </p:spPr>
      </p:pic>
      <p:sp>
        <p:nvSpPr>
          <p:cNvPr id="16396" name="Text Box 12"/>
          <p:cNvSpPr txBox="1">
            <a:spLocks noChangeArrowheads="1"/>
          </p:cNvSpPr>
          <p:nvPr/>
        </p:nvSpPr>
        <p:spPr bwMode="auto">
          <a:xfrm>
            <a:off x="179388" y="1614488"/>
            <a:ext cx="4321175" cy="519112"/>
          </a:xfrm>
          <a:prstGeom prst="rect">
            <a:avLst/>
          </a:prstGeom>
          <a:noFill/>
          <a:ln w="9525">
            <a:noFill/>
            <a:miter lim="800000"/>
            <a:headEnd/>
            <a:tailEnd/>
          </a:ln>
          <a:effectLst/>
        </p:spPr>
        <p:txBody>
          <a:bodyPr>
            <a:spAutoFit/>
          </a:bodyPr>
          <a:lstStyle/>
          <a:p>
            <a:pPr>
              <a:spcBef>
                <a:spcPct val="50000"/>
              </a:spcBef>
            </a:pPr>
            <a:r>
              <a:rPr lang="en-US" altLang="ja-JP" sz="2800" i="1"/>
              <a:t>Diagonal view</a:t>
            </a:r>
          </a:p>
        </p:txBody>
      </p:sp>
      <p:sp>
        <p:nvSpPr>
          <p:cNvPr id="16397" name="Text Box 13"/>
          <p:cNvSpPr txBox="1">
            <a:spLocks noChangeArrowheads="1"/>
          </p:cNvSpPr>
          <p:nvPr/>
        </p:nvSpPr>
        <p:spPr bwMode="auto">
          <a:xfrm>
            <a:off x="539750" y="2398713"/>
            <a:ext cx="1079500" cy="396875"/>
          </a:xfrm>
          <a:prstGeom prst="rect">
            <a:avLst/>
          </a:prstGeom>
          <a:noFill/>
          <a:ln w="9525">
            <a:noFill/>
            <a:miter lim="800000"/>
            <a:headEnd/>
            <a:tailEnd/>
          </a:ln>
          <a:effectLst/>
        </p:spPr>
        <p:txBody>
          <a:bodyPr>
            <a:spAutoFit/>
          </a:bodyPr>
          <a:lstStyle/>
          <a:p>
            <a:pPr>
              <a:spcBef>
                <a:spcPct val="50000"/>
              </a:spcBef>
            </a:pPr>
            <a:r>
              <a:rPr lang="en-US" altLang="ja-JP" sz="2000"/>
              <a:t>Hero I   </a:t>
            </a:r>
          </a:p>
        </p:txBody>
      </p:sp>
      <p:sp>
        <p:nvSpPr>
          <p:cNvPr id="16398" name="Text Box 14"/>
          <p:cNvSpPr txBox="1">
            <a:spLocks noChangeArrowheads="1"/>
          </p:cNvSpPr>
          <p:nvPr/>
        </p:nvSpPr>
        <p:spPr bwMode="auto">
          <a:xfrm>
            <a:off x="2195513" y="2398713"/>
            <a:ext cx="1008062" cy="396875"/>
          </a:xfrm>
          <a:prstGeom prst="rect">
            <a:avLst/>
          </a:prstGeom>
          <a:noFill/>
          <a:ln w="9525">
            <a:noFill/>
            <a:miter lim="800000"/>
            <a:headEnd/>
            <a:tailEnd/>
          </a:ln>
          <a:effectLst/>
        </p:spPr>
        <p:txBody>
          <a:bodyPr>
            <a:spAutoFit/>
          </a:bodyPr>
          <a:lstStyle/>
          <a:p>
            <a:pPr>
              <a:spcBef>
                <a:spcPct val="50000"/>
              </a:spcBef>
            </a:pPr>
            <a:r>
              <a:rPr lang="en-US" altLang="ja-JP" sz="2000"/>
              <a:t>Hero II</a:t>
            </a:r>
          </a:p>
        </p:txBody>
      </p:sp>
      <p:sp>
        <p:nvSpPr>
          <p:cNvPr id="16399" name="Text Box 15"/>
          <p:cNvSpPr txBox="1">
            <a:spLocks noChangeArrowheads="1"/>
          </p:cNvSpPr>
          <p:nvPr/>
        </p:nvSpPr>
        <p:spPr bwMode="auto">
          <a:xfrm>
            <a:off x="3924300" y="2398713"/>
            <a:ext cx="1079500" cy="396875"/>
          </a:xfrm>
          <a:prstGeom prst="rect">
            <a:avLst/>
          </a:prstGeom>
          <a:noFill/>
          <a:ln w="9525">
            <a:noFill/>
            <a:miter lim="800000"/>
            <a:headEnd/>
            <a:tailEnd/>
          </a:ln>
          <a:effectLst/>
        </p:spPr>
        <p:txBody>
          <a:bodyPr>
            <a:spAutoFit/>
          </a:bodyPr>
          <a:lstStyle/>
          <a:p>
            <a:pPr>
              <a:spcBef>
                <a:spcPct val="50000"/>
              </a:spcBef>
            </a:pPr>
            <a:r>
              <a:rPr lang="en-US" altLang="ja-JP" sz="2000"/>
              <a:t>Normal</a:t>
            </a:r>
          </a:p>
        </p:txBody>
      </p:sp>
      <p:sp>
        <p:nvSpPr>
          <p:cNvPr id="16400" name="Text Box 16"/>
          <p:cNvSpPr txBox="1">
            <a:spLocks noChangeArrowheads="1"/>
          </p:cNvSpPr>
          <p:nvPr/>
        </p:nvSpPr>
        <p:spPr bwMode="auto">
          <a:xfrm>
            <a:off x="5724525" y="2398713"/>
            <a:ext cx="1223963" cy="396875"/>
          </a:xfrm>
          <a:prstGeom prst="rect">
            <a:avLst/>
          </a:prstGeom>
          <a:noFill/>
          <a:ln w="9525">
            <a:noFill/>
            <a:miter lim="800000"/>
            <a:headEnd/>
            <a:tailEnd/>
          </a:ln>
          <a:effectLst/>
        </p:spPr>
        <p:txBody>
          <a:bodyPr>
            <a:spAutoFit/>
          </a:bodyPr>
          <a:lstStyle/>
          <a:p>
            <a:pPr>
              <a:spcBef>
                <a:spcPct val="50000"/>
              </a:spcBef>
            </a:pPr>
            <a:r>
              <a:rPr lang="en-US" altLang="ja-JP" sz="2000"/>
              <a:t>Villain I</a:t>
            </a:r>
          </a:p>
        </p:txBody>
      </p:sp>
      <p:sp>
        <p:nvSpPr>
          <p:cNvPr id="16401" name="Text Box 17"/>
          <p:cNvSpPr txBox="1">
            <a:spLocks noChangeArrowheads="1"/>
          </p:cNvSpPr>
          <p:nvPr/>
        </p:nvSpPr>
        <p:spPr bwMode="auto">
          <a:xfrm>
            <a:off x="7524750" y="2398713"/>
            <a:ext cx="1223963" cy="396875"/>
          </a:xfrm>
          <a:prstGeom prst="rect">
            <a:avLst/>
          </a:prstGeom>
          <a:noFill/>
          <a:ln w="9525">
            <a:noFill/>
            <a:miter lim="800000"/>
            <a:headEnd/>
            <a:tailEnd/>
          </a:ln>
          <a:effectLst/>
        </p:spPr>
        <p:txBody>
          <a:bodyPr>
            <a:spAutoFit/>
          </a:bodyPr>
          <a:lstStyle/>
          <a:p>
            <a:pPr>
              <a:spcBef>
                <a:spcPct val="50000"/>
              </a:spcBef>
            </a:pPr>
            <a:r>
              <a:rPr lang="en-US" altLang="ja-JP" sz="2000"/>
              <a:t>Villain II</a:t>
            </a:r>
          </a:p>
        </p:txBody>
      </p:sp>
      <p:sp>
        <p:nvSpPr>
          <p:cNvPr id="16402" name="Text Box 18"/>
          <p:cNvSpPr txBox="1">
            <a:spLocks noChangeArrowheads="1"/>
          </p:cNvSpPr>
          <p:nvPr/>
        </p:nvSpPr>
        <p:spPr bwMode="auto">
          <a:xfrm>
            <a:off x="468313" y="5351463"/>
            <a:ext cx="8207375" cy="885825"/>
          </a:xfrm>
          <a:prstGeom prst="rect">
            <a:avLst/>
          </a:prstGeom>
          <a:noFill/>
          <a:ln w="9525">
            <a:noFill/>
            <a:miter lim="800000"/>
            <a:headEnd/>
            <a:tailEnd/>
          </a:ln>
          <a:effectLst/>
        </p:spPr>
        <p:txBody>
          <a:bodyPr>
            <a:spAutoFit/>
          </a:bodyPr>
          <a:lstStyle/>
          <a:p>
            <a:pPr>
              <a:spcBef>
                <a:spcPct val="50000"/>
              </a:spcBef>
            </a:pPr>
            <a:r>
              <a:rPr lang="en-US" altLang="ja-JP" sz="2600"/>
              <a:t>See the differences in the shape and the size of the pharynx among the five settings.</a:t>
            </a:r>
          </a:p>
        </p:txBody>
      </p:sp>
      <p:sp>
        <p:nvSpPr>
          <p:cNvPr id="16403" name="Text Box 19"/>
          <p:cNvSpPr txBox="1">
            <a:spLocks noChangeArrowheads="1"/>
          </p:cNvSpPr>
          <p:nvPr/>
        </p:nvSpPr>
        <p:spPr bwMode="auto">
          <a:xfrm>
            <a:off x="395288" y="260350"/>
            <a:ext cx="7993062" cy="1190625"/>
          </a:xfrm>
          <a:prstGeom prst="rect">
            <a:avLst/>
          </a:prstGeom>
          <a:noFill/>
          <a:ln w="9525">
            <a:noFill/>
            <a:miter lim="800000"/>
            <a:headEnd/>
            <a:tailEnd/>
          </a:ln>
          <a:effectLst/>
        </p:spPr>
        <p:txBody>
          <a:bodyPr>
            <a:spAutoFit/>
          </a:bodyPr>
          <a:lstStyle/>
          <a:p>
            <a:pPr algn="ctr">
              <a:spcBef>
                <a:spcPct val="50000"/>
              </a:spcBef>
            </a:pPr>
            <a:r>
              <a:rPr lang="en-US" altLang="ja-JP" sz="3600" dirty="0"/>
              <a:t>3D reconstructed images compared across five voice types (2/3)</a:t>
            </a:r>
          </a:p>
        </p:txBody>
      </p:sp>
      <p:sp>
        <p:nvSpPr>
          <p:cNvPr id="16404" name="Oval 20"/>
          <p:cNvSpPr>
            <a:spLocks noChangeArrowheads="1"/>
          </p:cNvSpPr>
          <p:nvPr/>
        </p:nvSpPr>
        <p:spPr bwMode="auto">
          <a:xfrm>
            <a:off x="6011863" y="3213100"/>
            <a:ext cx="1152525" cy="647700"/>
          </a:xfrm>
          <a:prstGeom prst="ellipse">
            <a:avLst/>
          </a:prstGeom>
          <a:noFill/>
          <a:ln w="19050">
            <a:solidFill>
              <a:srgbClr val="FF0000"/>
            </a:solidFill>
            <a:round/>
            <a:headEnd/>
            <a:tailEnd/>
          </a:ln>
          <a:effectLst/>
        </p:spPr>
        <p:txBody>
          <a:bodyPr wrap="none" anchor="ctr"/>
          <a:lstStyle/>
          <a:p>
            <a:endParaRPr lang="ja-JP" altLang="en-US"/>
          </a:p>
        </p:txBody>
      </p:sp>
      <p:sp>
        <p:nvSpPr>
          <p:cNvPr id="16405" name="Oval 21"/>
          <p:cNvSpPr>
            <a:spLocks noChangeArrowheads="1"/>
          </p:cNvSpPr>
          <p:nvPr/>
        </p:nvSpPr>
        <p:spPr bwMode="auto">
          <a:xfrm>
            <a:off x="7524750" y="3284538"/>
            <a:ext cx="1619250" cy="1008062"/>
          </a:xfrm>
          <a:prstGeom prst="ellipse">
            <a:avLst/>
          </a:prstGeom>
          <a:noFill/>
          <a:ln w="19050">
            <a:solidFill>
              <a:srgbClr val="FF0000"/>
            </a:solidFill>
            <a:round/>
            <a:headEnd/>
            <a:tailEnd/>
          </a:ln>
          <a:effectLst/>
        </p:spPr>
        <p:txBody>
          <a:bodyPr wrap="none" anchor="ctr"/>
          <a:lstStyle/>
          <a:p>
            <a:endParaRPr lang="ja-JP" altLang="en-US"/>
          </a:p>
        </p:txBody>
      </p:sp>
      <p:sp>
        <p:nvSpPr>
          <p:cNvPr id="16406" name="Oval 22"/>
          <p:cNvSpPr>
            <a:spLocks noChangeArrowheads="1"/>
          </p:cNvSpPr>
          <p:nvPr/>
        </p:nvSpPr>
        <p:spPr bwMode="auto">
          <a:xfrm>
            <a:off x="6372225" y="3789363"/>
            <a:ext cx="647700" cy="647700"/>
          </a:xfrm>
          <a:prstGeom prst="ellipse">
            <a:avLst/>
          </a:prstGeom>
          <a:noFill/>
          <a:ln w="19050">
            <a:solidFill>
              <a:srgbClr val="FF0000"/>
            </a:solidFill>
            <a:round/>
            <a:headEnd/>
            <a:tailEnd/>
          </a:ln>
          <a:effectLst/>
        </p:spPr>
        <p:txBody>
          <a:bodyPr wrap="none" anchor="ctr"/>
          <a:lstStyle/>
          <a:p>
            <a:endParaRPr lang="ja-JP" altLang="en-US"/>
          </a:p>
        </p:txBody>
      </p:sp>
      <p:sp>
        <p:nvSpPr>
          <p:cNvPr id="16407" name="Oval 23"/>
          <p:cNvSpPr>
            <a:spLocks noChangeArrowheads="1"/>
          </p:cNvSpPr>
          <p:nvPr/>
        </p:nvSpPr>
        <p:spPr bwMode="auto">
          <a:xfrm>
            <a:off x="7885113" y="3933825"/>
            <a:ext cx="1258887" cy="1511300"/>
          </a:xfrm>
          <a:prstGeom prst="ellipse">
            <a:avLst/>
          </a:prstGeom>
          <a:noFill/>
          <a:ln w="19050">
            <a:solidFill>
              <a:srgbClr val="FF0000"/>
            </a:solidFill>
            <a:round/>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r_all"/>
          <p:cNvPicPr>
            <a:picLocks noChangeAspect="1" noChangeArrowheads="1"/>
          </p:cNvPicPr>
          <p:nvPr/>
        </p:nvPicPr>
        <p:blipFill>
          <a:blip r:embed="rId3" cstate="print"/>
          <a:srcRect/>
          <a:stretch>
            <a:fillRect/>
          </a:stretch>
        </p:blipFill>
        <p:spPr bwMode="auto">
          <a:xfrm>
            <a:off x="1187450" y="2595563"/>
            <a:ext cx="6835775" cy="2705100"/>
          </a:xfrm>
          <a:prstGeom prst="rect">
            <a:avLst/>
          </a:prstGeom>
          <a:noFill/>
        </p:spPr>
      </p:pic>
      <p:sp>
        <p:nvSpPr>
          <p:cNvPr id="17414" name="Text Box 6"/>
          <p:cNvSpPr txBox="1">
            <a:spLocks noChangeArrowheads="1"/>
          </p:cNvSpPr>
          <p:nvPr/>
        </p:nvSpPr>
        <p:spPr bwMode="auto">
          <a:xfrm>
            <a:off x="755650" y="1531938"/>
            <a:ext cx="2520950" cy="519112"/>
          </a:xfrm>
          <a:prstGeom prst="rect">
            <a:avLst/>
          </a:prstGeom>
          <a:noFill/>
          <a:ln w="9525">
            <a:noFill/>
            <a:miter lim="800000"/>
            <a:headEnd/>
            <a:tailEnd/>
          </a:ln>
          <a:effectLst/>
        </p:spPr>
        <p:txBody>
          <a:bodyPr>
            <a:spAutoFit/>
          </a:bodyPr>
          <a:lstStyle/>
          <a:p>
            <a:pPr>
              <a:spcBef>
                <a:spcPct val="50000"/>
              </a:spcBef>
            </a:pPr>
            <a:r>
              <a:rPr lang="en-US" altLang="ja-JP" sz="2800" i="1"/>
              <a:t>Posterior view</a:t>
            </a:r>
          </a:p>
        </p:txBody>
      </p:sp>
      <p:sp>
        <p:nvSpPr>
          <p:cNvPr id="17420" name="Text Box 12"/>
          <p:cNvSpPr txBox="1">
            <a:spLocks noChangeArrowheads="1"/>
          </p:cNvSpPr>
          <p:nvPr/>
        </p:nvSpPr>
        <p:spPr bwMode="auto">
          <a:xfrm>
            <a:off x="684213" y="5314950"/>
            <a:ext cx="7775575" cy="1282700"/>
          </a:xfrm>
          <a:prstGeom prst="rect">
            <a:avLst/>
          </a:prstGeom>
          <a:noFill/>
          <a:ln w="9525" algn="ctr">
            <a:noFill/>
            <a:miter lim="800000"/>
            <a:headEnd/>
            <a:tailEnd/>
          </a:ln>
          <a:effectLst/>
        </p:spPr>
        <p:txBody>
          <a:bodyPr>
            <a:spAutoFit/>
          </a:bodyPr>
          <a:lstStyle/>
          <a:p>
            <a:r>
              <a:rPr lang="en-US" altLang="ja-JP" sz="2600"/>
              <a:t>Size of the piriform sinuses:</a:t>
            </a:r>
          </a:p>
          <a:p>
            <a:r>
              <a:rPr lang="en-US" altLang="ja-JP" sz="2600"/>
              <a:t>Villain I (almost nonexistent) &lt; Hero I, II, Normal &lt; Villain II (enlarged)</a:t>
            </a:r>
          </a:p>
        </p:txBody>
      </p:sp>
      <p:sp>
        <p:nvSpPr>
          <p:cNvPr id="17421" name="Text Box 13"/>
          <p:cNvSpPr txBox="1">
            <a:spLocks noChangeArrowheads="1"/>
          </p:cNvSpPr>
          <p:nvPr/>
        </p:nvSpPr>
        <p:spPr bwMode="auto">
          <a:xfrm>
            <a:off x="1403350" y="2235200"/>
            <a:ext cx="1079500" cy="396875"/>
          </a:xfrm>
          <a:prstGeom prst="rect">
            <a:avLst/>
          </a:prstGeom>
          <a:noFill/>
          <a:ln w="9525">
            <a:noFill/>
            <a:miter lim="800000"/>
            <a:headEnd/>
            <a:tailEnd/>
          </a:ln>
          <a:effectLst/>
        </p:spPr>
        <p:txBody>
          <a:bodyPr>
            <a:spAutoFit/>
          </a:bodyPr>
          <a:lstStyle/>
          <a:p>
            <a:pPr>
              <a:spcBef>
                <a:spcPct val="50000"/>
              </a:spcBef>
            </a:pPr>
            <a:r>
              <a:rPr lang="en-US" altLang="ja-JP" sz="2000"/>
              <a:t>Hero I   </a:t>
            </a:r>
          </a:p>
        </p:txBody>
      </p:sp>
      <p:sp>
        <p:nvSpPr>
          <p:cNvPr id="17422" name="Text Box 14"/>
          <p:cNvSpPr txBox="1">
            <a:spLocks noChangeArrowheads="1"/>
          </p:cNvSpPr>
          <p:nvPr/>
        </p:nvSpPr>
        <p:spPr bwMode="auto">
          <a:xfrm>
            <a:off x="2843213" y="2235200"/>
            <a:ext cx="1008062" cy="396875"/>
          </a:xfrm>
          <a:prstGeom prst="rect">
            <a:avLst/>
          </a:prstGeom>
          <a:noFill/>
          <a:ln w="9525">
            <a:noFill/>
            <a:miter lim="800000"/>
            <a:headEnd/>
            <a:tailEnd/>
          </a:ln>
          <a:effectLst/>
        </p:spPr>
        <p:txBody>
          <a:bodyPr>
            <a:spAutoFit/>
          </a:bodyPr>
          <a:lstStyle/>
          <a:p>
            <a:pPr>
              <a:spcBef>
                <a:spcPct val="50000"/>
              </a:spcBef>
            </a:pPr>
            <a:r>
              <a:rPr lang="en-US" altLang="ja-JP" sz="2000"/>
              <a:t>Hero II</a:t>
            </a:r>
          </a:p>
        </p:txBody>
      </p:sp>
      <p:sp>
        <p:nvSpPr>
          <p:cNvPr id="17423" name="Text Box 15"/>
          <p:cNvSpPr txBox="1">
            <a:spLocks noChangeArrowheads="1"/>
          </p:cNvSpPr>
          <p:nvPr/>
        </p:nvSpPr>
        <p:spPr bwMode="auto">
          <a:xfrm>
            <a:off x="4140200" y="2235200"/>
            <a:ext cx="1079500" cy="396875"/>
          </a:xfrm>
          <a:prstGeom prst="rect">
            <a:avLst/>
          </a:prstGeom>
          <a:noFill/>
          <a:ln w="9525">
            <a:noFill/>
            <a:miter lim="800000"/>
            <a:headEnd/>
            <a:tailEnd/>
          </a:ln>
          <a:effectLst/>
        </p:spPr>
        <p:txBody>
          <a:bodyPr>
            <a:spAutoFit/>
          </a:bodyPr>
          <a:lstStyle/>
          <a:p>
            <a:pPr>
              <a:spcBef>
                <a:spcPct val="50000"/>
              </a:spcBef>
            </a:pPr>
            <a:r>
              <a:rPr lang="en-US" altLang="ja-JP" sz="2000"/>
              <a:t>Normal</a:t>
            </a:r>
          </a:p>
        </p:txBody>
      </p:sp>
      <p:sp>
        <p:nvSpPr>
          <p:cNvPr id="17424" name="Text Box 16"/>
          <p:cNvSpPr txBox="1">
            <a:spLocks noChangeArrowheads="1"/>
          </p:cNvSpPr>
          <p:nvPr/>
        </p:nvSpPr>
        <p:spPr bwMode="auto">
          <a:xfrm>
            <a:off x="5364163" y="2235200"/>
            <a:ext cx="1223962" cy="396875"/>
          </a:xfrm>
          <a:prstGeom prst="rect">
            <a:avLst/>
          </a:prstGeom>
          <a:noFill/>
          <a:ln w="9525">
            <a:noFill/>
            <a:miter lim="800000"/>
            <a:headEnd/>
            <a:tailEnd/>
          </a:ln>
          <a:effectLst/>
        </p:spPr>
        <p:txBody>
          <a:bodyPr>
            <a:spAutoFit/>
          </a:bodyPr>
          <a:lstStyle/>
          <a:p>
            <a:pPr>
              <a:spcBef>
                <a:spcPct val="50000"/>
              </a:spcBef>
            </a:pPr>
            <a:r>
              <a:rPr lang="en-US" altLang="ja-JP" sz="2000"/>
              <a:t>Villain I</a:t>
            </a:r>
          </a:p>
        </p:txBody>
      </p:sp>
      <p:sp>
        <p:nvSpPr>
          <p:cNvPr id="17425" name="Text Box 17"/>
          <p:cNvSpPr txBox="1">
            <a:spLocks noChangeArrowheads="1"/>
          </p:cNvSpPr>
          <p:nvPr/>
        </p:nvSpPr>
        <p:spPr bwMode="auto">
          <a:xfrm>
            <a:off x="6732588" y="2235200"/>
            <a:ext cx="1223962" cy="396875"/>
          </a:xfrm>
          <a:prstGeom prst="rect">
            <a:avLst/>
          </a:prstGeom>
          <a:noFill/>
          <a:ln w="9525">
            <a:noFill/>
            <a:miter lim="800000"/>
            <a:headEnd/>
            <a:tailEnd/>
          </a:ln>
          <a:effectLst/>
        </p:spPr>
        <p:txBody>
          <a:bodyPr>
            <a:spAutoFit/>
          </a:bodyPr>
          <a:lstStyle/>
          <a:p>
            <a:pPr>
              <a:spcBef>
                <a:spcPct val="50000"/>
              </a:spcBef>
            </a:pPr>
            <a:r>
              <a:rPr lang="en-US" altLang="ja-JP" sz="2000"/>
              <a:t>Villain II</a:t>
            </a:r>
          </a:p>
        </p:txBody>
      </p:sp>
      <p:sp>
        <p:nvSpPr>
          <p:cNvPr id="17426" name="Line 18"/>
          <p:cNvSpPr>
            <a:spLocks noChangeShapeType="1"/>
          </p:cNvSpPr>
          <p:nvPr/>
        </p:nvSpPr>
        <p:spPr bwMode="auto">
          <a:xfrm flipH="1" flipV="1">
            <a:off x="5724525" y="4221163"/>
            <a:ext cx="287338" cy="433387"/>
          </a:xfrm>
          <a:prstGeom prst="line">
            <a:avLst/>
          </a:prstGeom>
          <a:noFill/>
          <a:ln w="28575">
            <a:solidFill>
              <a:srgbClr val="FF0000"/>
            </a:solidFill>
            <a:round/>
            <a:headEnd/>
            <a:tailEnd type="triangle" w="med" len="med"/>
          </a:ln>
          <a:effectLst/>
        </p:spPr>
        <p:txBody>
          <a:bodyPr/>
          <a:lstStyle/>
          <a:p>
            <a:endParaRPr lang="ja-JP" altLang="en-US"/>
          </a:p>
        </p:txBody>
      </p:sp>
      <p:sp>
        <p:nvSpPr>
          <p:cNvPr id="17427" name="Line 19"/>
          <p:cNvSpPr>
            <a:spLocks noChangeShapeType="1"/>
          </p:cNvSpPr>
          <p:nvPr/>
        </p:nvSpPr>
        <p:spPr bwMode="auto">
          <a:xfrm flipV="1">
            <a:off x="6011863" y="4221163"/>
            <a:ext cx="215900" cy="433387"/>
          </a:xfrm>
          <a:prstGeom prst="line">
            <a:avLst/>
          </a:prstGeom>
          <a:noFill/>
          <a:ln w="28575">
            <a:solidFill>
              <a:srgbClr val="FF0000"/>
            </a:solidFill>
            <a:round/>
            <a:headEnd/>
            <a:tailEnd type="triangle" w="med" len="med"/>
          </a:ln>
          <a:effectLst/>
        </p:spPr>
        <p:txBody>
          <a:bodyPr/>
          <a:lstStyle/>
          <a:p>
            <a:endParaRPr lang="ja-JP" altLang="en-US"/>
          </a:p>
        </p:txBody>
      </p:sp>
      <p:sp>
        <p:nvSpPr>
          <p:cNvPr id="17428" name="Line 20"/>
          <p:cNvSpPr>
            <a:spLocks noChangeShapeType="1"/>
          </p:cNvSpPr>
          <p:nvPr/>
        </p:nvSpPr>
        <p:spPr bwMode="auto">
          <a:xfrm flipH="1" flipV="1">
            <a:off x="7092950" y="5157788"/>
            <a:ext cx="287338" cy="215900"/>
          </a:xfrm>
          <a:prstGeom prst="line">
            <a:avLst/>
          </a:prstGeom>
          <a:noFill/>
          <a:ln w="28575">
            <a:solidFill>
              <a:srgbClr val="FF0000"/>
            </a:solidFill>
            <a:round/>
            <a:headEnd/>
            <a:tailEnd type="triangle" w="med" len="med"/>
          </a:ln>
          <a:effectLst/>
        </p:spPr>
        <p:txBody>
          <a:bodyPr/>
          <a:lstStyle/>
          <a:p>
            <a:endParaRPr lang="ja-JP" altLang="en-US"/>
          </a:p>
        </p:txBody>
      </p:sp>
      <p:sp>
        <p:nvSpPr>
          <p:cNvPr id="17429" name="Line 21"/>
          <p:cNvSpPr>
            <a:spLocks noChangeShapeType="1"/>
          </p:cNvSpPr>
          <p:nvPr/>
        </p:nvSpPr>
        <p:spPr bwMode="auto">
          <a:xfrm flipV="1">
            <a:off x="7380288" y="5157788"/>
            <a:ext cx="287337" cy="215900"/>
          </a:xfrm>
          <a:prstGeom prst="line">
            <a:avLst/>
          </a:prstGeom>
          <a:noFill/>
          <a:ln w="28575">
            <a:solidFill>
              <a:srgbClr val="FF0000"/>
            </a:solidFill>
            <a:round/>
            <a:headEnd/>
            <a:tailEnd type="triangle" w="med" len="med"/>
          </a:ln>
          <a:effectLst/>
        </p:spPr>
        <p:txBody>
          <a:bodyPr/>
          <a:lstStyle/>
          <a:p>
            <a:endParaRPr lang="ja-JP" altLang="en-US"/>
          </a:p>
        </p:txBody>
      </p:sp>
      <p:sp>
        <p:nvSpPr>
          <p:cNvPr id="17430" name="Text Box 22"/>
          <p:cNvSpPr txBox="1">
            <a:spLocks noChangeArrowheads="1"/>
          </p:cNvSpPr>
          <p:nvPr/>
        </p:nvSpPr>
        <p:spPr bwMode="auto">
          <a:xfrm>
            <a:off x="395288" y="260350"/>
            <a:ext cx="7993062" cy="1190625"/>
          </a:xfrm>
          <a:prstGeom prst="rect">
            <a:avLst/>
          </a:prstGeom>
          <a:noFill/>
          <a:ln w="9525">
            <a:noFill/>
            <a:miter lim="800000"/>
            <a:headEnd/>
            <a:tailEnd/>
          </a:ln>
          <a:effectLst/>
        </p:spPr>
        <p:txBody>
          <a:bodyPr>
            <a:spAutoFit/>
          </a:bodyPr>
          <a:lstStyle/>
          <a:p>
            <a:pPr algn="ctr">
              <a:spcBef>
                <a:spcPct val="50000"/>
              </a:spcBef>
            </a:pPr>
            <a:r>
              <a:rPr lang="en-US" altLang="ja-JP" sz="3600" dirty="0"/>
              <a:t>3D reconstructed images compared across five voice types </a:t>
            </a:r>
            <a:r>
              <a:rPr lang="en-US" altLang="ja-JP" sz="3600" dirty="0" smtClean="0"/>
              <a:t>(3/3</a:t>
            </a:r>
            <a:r>
              <a:rPr lang="en-US" altLang="ja-JP" sz="3600"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633412"/>
          </a:xfrm>
        </p:spPr>
        <p:txBody>
          <a:bodyPr>
            <a:normAutofit fontScale="90000"/>
          </a:bodyPr>
          <a:lstStyle/>
          <a:p>
            <a:r>
              <a:rPr lang="en-US" altLang="ja-JP" sz="3600" dirty="0" smtClean="0"/>
              <a:t>Physiological Observations (11/11):</a:t>
            </a:r>
            <a:br>
              <a:rPr lang="en-US" altLang="ja-JP" sz="3600" dirty="0" smtClean="0"/>
            </a:br>
            <a:r>
              <a:rPr lang="en-US" altLang="ja-JP" sz="3600" dirty="0" smtClean="0"/>
              <a:t>Conclusions</a:t>
            </a:r>
            <a:endParaRPr lang="en-US" altLang="ja-JP" sz="3600" dirty="0"/>
          </a:p>
        </p:txBody>
      </p:sp>
      <p:sp>
        <p:nvSpPr>
          <p:cNvPr id="19459" name="Rectangle 3"/>
          <p:cNvSpPr>
            <a:spLocks noGrp="1" noChangeArrowheads="1"/>
          </p:cNvSpPr>
          <p:nvPr>
            <p:ph type="body" idx="1"/>
          </p:nvPr>
        </p:nvSpPr>
        <p:spPr>
          <a:xfrm>
            <a:off x="468313" y="1170011"/>
            <a:ext cx="8229600" cy="5616575"/>
          </a:xfrm>
        </p:spPr>
        <p:txBody>
          <a:bodyPr/>
          <a:lstStyle/>
          <a:p>
            <a:pPr>
              <a:lnSpc>
                <a:spcPct val="90000"/>
              </a:lnSpc>
            </a:pPr>
            <a:r>
              <a:rPr lang="en-US" altLang="ja-JP" sz="2800" dirty="0"/>
              <a:t>The most prominent differences between the heroic and villainous voice types lie in </a:t>
            </a:r>
            <a:r>
              <a:rPr lang="en-US" altLang="ja-JP" sz="2800" dirty="0">
                <a:solidFill>
                  <a:srgbClr val="FF0000"/>
                </a:solidFill>
              </a:rPr>
              <a:t>the pharyngeal and </a:t>
            </a:r>
            <a:r>
              <a:rPr lang="en-US" altLang="ja-JP" sz="2800" dirty="0" err="1" smtClean="0">
                <a:solidFill>
                  <a:srgbClr val="FF0000"/>
                </a:solidFill>
              </a:rPr>
              <a:t>supraglottic</a:t>
            </a:r>
            <a:r>
              <a:rPr lang="en-US" altLang="ja-JP" sz="2800" dirty="0" smtClean="0">
                <a:solidFill>
                  <a:srgbClr val="FF0000"/>
                </a:solidFill>
              </a:rPr>
              <a:t> areas</a:t>
            </a:r>
            <a:endParaRPr lang="en-US" altLang="ja-JP" sz="2800" dirty="0"/>
          </a:p>
          <a:p>
            <a:pPr>
              <a:lnSpc>
                <a:spcPct val="90000"/>
              </a:lnSpc>
            </a:pPr>
            <a:r>
              <a:rPr lang="en-US" altLang="ja-JP" sz="2800" dirty="0"/>
              <a:t>Observed what was not satisfactorily described in previous studies solely based on an auditory analysis by a phonetician:</a:t>
            </a:r>
          </a:p>
          <a:p>
            <a:pPr lvl="1">
              <a:lnSpc>
                <a:spcPct val="90000"/>
              </a:lnSpc>
            </a:pPr>
            <a:r>
              <a:rPr lang="en-US" altLang="ja-JP" dirty="0"/>
              <a:t>vocal tract length, pharyngeal cavity, the position of the hyoid bone, </a:t>
            </a:r>
            <a:r>
              <a:rPr lang="en-US" altLang="ja-JP" dirty="0" err="1"/>
              <a:t>piriform</a:t>
            </a:r>
            <a:r>
              <a:rPr lang="en-US" altLang="ja-JP" dirty="0"/>
              <a:t> sinuses, etc.</a:t>
            </a:r>
          </a:p>
          <a:p>
            <a:pPr>
              <a:lnSpc>
                <a:spcPct val="90000"/>
              </a:lnSpc>
            </a:pPr>
            <a:r>
              <a:rPr lang="en-US" altLang="ja-JP" sz="2800" dirty="0"/>
              <a:t>MRI can complement the weaknesses of the auditory analysis.</a:t>
            </a:r>
          </a:p>
          <a:p>
            <a:pPr>
              <a:lnSpc>
                <a:spcPct val="90000"/>
              </a:lnSpc>
            </a:pPr>
            <a:r>
              <a:rPr lang="en-US" altLang="ja-JP" sz="2800" dirty="0"/>
              <a:t>Voice quality controls in </a:t>
            </a:r>
            <a:r>
              <a:rPr lang="en-US" altLang="ja-JP" sz="2800" dirty="0" smtClean="0"/>
              <a:t>anime </a:t>
            </a:r>
            <a:r>
              <a:rPr lang="en-US" altLang="ja-JP" sz="2800" dirty="0"/>
              <a:t>are likely to involve modifications of the entire vocal tract as well as phonation types.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Conclusions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Anime voices can be good research materials for vocal stereotyping in the culture</a:t>
            </a:r>
          </a:p>
          <a:p>
            <a:r>
              <a:rPr lang="en-US" altLang="ja-JP" dirty="0" smtClean="0"/>
              <a:t>Examples of phonetic research methods were introduced</a:t>
            </a:r>
          </a:p>
          <a:p>
            <a:pPr lvl="1"/>
            <a:r>
              <a:rPr kumimoji="1" lang="en-US" altLang="ja-JP" dirty="0" smtClean="0"/>
              <a:t>Auditory analysis</a:t>
            </a:r>
          </a:p>
          <a:p>
            <a:pPr lvl="1"/>
            <a:r>
              <a:rPr lang="en-US" altLang="ja-JP" dirty="0" smtClean="0"/>
              <a:t>Acoustic analysis</a:t>
            </a:r>
          </a:p>
          <a:p>
            <a:pPr lvl="1"/>
            <a:r>
              <a:rPr kumimoji="1" lang="en-US" altLang="ja-JP" dirty="0" smtClean="0"/>
              <a:t>Perceptual experiment</a:t>
            </a:r>
          </a:p>
          <a:p>
            <a:pPr lvl="1"/>
            <a:r>
              <a:rPr lang="en-US" altLang="ja-JP" dirty="0" smtClean="0"/>
              <a:t>Physiological observation</a:t>
            </a:r>
            <a:endParaRPr kumimoji="1" lang="en-US" altLang="ja-JP"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792162"/>
          </a:xfrm>
        </p:spPr>
        <p:txBody>
          <a:bodyPr/>
          <a:lstStyle/>
          <a:p>
            <a:r>
              <a:rPr lang="en-US" altLang="ja-JP" dirty="0" smtClean="0"/>
              <a:t>References (1/3)</a:t>
            </a:r>
            <a:endParaRPr lang="ja-JP" altLang="en-US" dirty="0"/>
          </a:p>
        </p:txBody>
      </p:sp>
      <p:sp>
        <p:nvSpPr>
          <p:cNvPr id="52227" name="Rectangle 3"/>
          <p:cNvSpPr>
            <a:spLocks noGrp="1" noChangeArrowheads="1"/>
          </p:cNvSpPr>
          <p:nvPr>
            <p:ph type="body" idx="1"/>
          </p:nvPr>
        </p:nvSpPr>
        <p:spPr>
          <a:xfrm>
            <a:off x="457200" y="1071546"/>
            <a:ext cx="8229600" cy="5572164"/>
          </a:xfrm>
        </p:spPr>
        <p:txBody>
          <a:bodyPr>
            <a:normAutofit fontScale="92500" lnSpcReduction="10000"/>
          </a:bodyPr>
          <a:lstStyle/>
          <a:p>
            <a:pPr marL="574675" indent="-574675">
              <a:lnSpc>
                <a:spcPct val="90000"/>
              </a:lnSpc>
              <a:buFontTx/>
              <a:buNone/>
            </a:pPr>
            <a:r>
              <a:rPr lang="en-US" altLang="ja-JP" sz="2400" dirty="0" err="1" smtClean="0"/>
              <a:t>Esling</a:t>
            </a:r>
            <a:r>
              <a:rPr lang="en-US" altLang="ja-JP" sz="2400" dirty="0" smtClean="0"/>
              <a:t>, J. H. (2005). There are no back vowels: The laryngeal articulator model. </a:t>
            </a:r>
            <a:r>
              <a:rPr lang="en-US" altLang="ja-JP" sz="2400" i="1" dirty="0" smtClean="0"/>
              <a:t>Canadian Journal of Linguistics, 50</a:t>
            </a:r>
            <a:r>
              <a:rPr lang="en-US" altLang="ja-JP" sz="2400" dirty="0" smtClean="0"/>
              <a:t>, 13-44. </a:t>
            </a:r>
          </a:p>
          <a:p>
            <a:pPr marL="574675" indent="-574675">
              <a:lnSpc>
                <a:spcPct val="90000"/>
              </a:lnSpc>
              <a:buFontTx/>
              <a:buNone/>
            </a:pPr>
            <a:r>
              <a:rPr lang="en-US" altLang="ja-JP" sz="2400" dirty="0" smtClean="0"/>
              <a:t>Fiske, S. T., Cuddy, A. J. C., &amp; Glick, P. (2007). Universal dimensions of social cognition: warmth and competence. </a:t>
            </a:r>
            <a:r>
              <a:rPr lang="en-US" altLang="ja-JP" sz="2400" i="1" dirty="0" smtClean="0"/>
              <a:t>TRENDS in Cognitive Sciences, 11,</a:t>
            </a:r>
            <a:r>
              <a:rPr lang="en-US" altLang="ja-JP" sz="2400" dirty="0" smtClean="0"/>
              <a:t> 77-83.</a:t>
            </a:r>
          </a:p>
          <a:p>
            <a:pPr marL="574675" indent="-574675">
              <a:lnSpc>
                <a:spcPct val="90000"/>
              </a:lnSpc>
              <a:buFontTx/>
              <a:buNone/>
            </a:pPr>
            <a:r>
              <a:rPr lang="en-US" altLang="ja-JP" sz="2400" dirty="0" smtClean="0"/>
              <a:t>Laver</a:t>
            </a:r>
            <a:r>
              <a:rPr lang="en-US" altLang="ja-JP" sz="2400" dirty="0"/>
              <a:t>, J. (1994). </a:t>
            </a:r>
            <a:r>
              <a:rPr lang="en-US" altLang="ja-JP" sz="2400" i="1" dirty="0"/>
              <a:t>Principles of Phonetics. </a:t>
            </a:r>
            <a:r>
              <a:rPr lang="en-US" altLang="ja-JP" sz="2400" dirty="0"/>
              <a:t>Cambridge, UK: Cambridge University Press. </a:t>
            </a:r>
          </a:p>
          <a:p>
            <a:pPr marL="574675" indent="-574675">
              <a:lnSpc>
                <a:spcPct val="90000"/>
              </a:lnSpc>
              <a:buFontTx/>
              <a:buNone/>
            </a:pPr>
            <a:r>
              <a:rPr lang="en-US" altLang="ja-JP" sz="2400" dirty="0" smtClean="0"/>
              <a:t>Morton, E.S. (1977). On the occurrence and significance of motivation-structural rules in some bird and mammal sounds. </a:t>
            </a:r>
            <a:r>
              <a:rPr lang="en-US" altLang="ja-JP" sz="2400" i="1" dirty="0" smtClean="0"/>
              <a:t>American Naturalist</a:t>
            </a:r>
            <a:r>
              <a:rPr lang="en-US" altLang="ja-JP" sz="2400" dirty="0" smtClean="0"/>
              <a:t>, 111, 855-869.</a:t>
            </a:r>
          </a:p>
          <a:p>
            <a:pPr marL="574675" indent="-574675">
              <a:lnSpc>
                <a:spcPct val="90000"/>
              </a:lnSpc>
              <a:buNone/>
            </a:pPr>
            <a:r>
              <a:rPr lang="en-US" altLang="ja-JP" sz="2400" dirty="0" smtClean="0"/>
              <a:t>Morton, E.S. (1994). Sound symbolism and its role in non-human vertebrate communication. In L. Hinton </a:t>
            </a:r>
            <a:r>
              <a:rPr lang="en-US" altLang="ja-JP" sz="2400" i="1" dirty="0" smtClean="0"/>
              <a:t>et al</a:t>
            </a:r>
            <a:r>
              <a:rPr lang="en-US" altLang="ja-JP" sz="2400" dirty="0" smtClean="0"/>
              <a:t>, (Eds.), </a:t>
            </a:r>
            <a:r>
              <a:rPr lang="en-US" altLang="ja-JP" sz="2400" i="1" dirty="0" smtClean="0"/>
              <a:t>Sound symbolism</a:t>
            </a:r>
            <a:r>
              <a:rPr lang="en-US" altLang="ja-JP" sz="2400" dirty="0" smtClean="0"/>
              <a:t>, pp. 348-365.</a:t>
            </a:r>
          </a:p>
          <a:p>
            <a:pPr marL="574675" indent="-574675">
              <a:lnSpc>
                <a:spcPct val="90000"/>
              </a:lnSpc>
              <a:buFontTx/>
              <a:buNone/>
            </a:pPr>
            <a:r>
              <a:rPr lang="en-US" altLang="ja-JP" sz="2400" dirty="0" err="1" smtClean="0"/>
              <a:t>Ohala</a:t>
            </a:r>
            <a:r>
              <a:rPr lang="en-US" altLang="ja-JP" sz="2400" dirty="0" smtClean="0"/>
              <a:t>, J. J. (1994). The frequency code underlies the sound symbolic use of voice pitch. In L. Hinton </a:t>
            </a:r>
            <a:r>
              <a:rPr lang="en-US" altLang="ja-JP" sz="2400" i="1" dirty="0" smtClean="0"/>
              <a:t>et al</a:t>
            </a:r>
            <a:r>
              <a:rPr lang="en-US" altLang="ja-JP" sz="2400" dirty="0" smtClean="0"/>
              <a:t>, (Eds.), </a:t>
            </a:r>
            <a:r>
              <a:rPr lang="en-US" altLang="ja-JP" sz="2400" i="1" dirty="0" smtClean="0"/>
              <a:t>Sound symbolism</a:t>
            </a:r>
            <a:r>
              <a:rPr lang="en-US" altLang="ja-JP" sz="2400" dirty="0" smtClean="0"/>
              <a:t>, pp. 325–347, Cambridge University Press.</a:t>
            </a:r>
          </a:p>
          <a:p>
            <a:pPr marL="574675" indent="-574675">
              <a:lnSpc>
                <a:spcPct val="90000"/>
              </a:lnSpc>
              <a:buNone/>
            </a:pPr>
            <a:r>
              <a:rPr lang="en-US" altLang="ja-JP" sz="2400" dirty="0" err="1" smtClean="0"/>
              <a:t>Oosterhof</a:t>
            </a:r>
            <a:r>
              <a:rPr lang="en-US" altLang="ja-JP" sz="2400" dirty="0" smtClean="0"/>
              <a:t>, N. N. &amp; </a:t>
            </a:r>
            <a:r>
              <a:rPr lang="en-US" altLang="ja-JP" sz="2400" dirty="0" err="1" smtClean="0"/>
              <a:t>Todorov</a:t>
            </a:r>
            <a:r>
              <a:rPr lang="en-US" altLang="ja-JP" sz="2400" dirty="0" smtClean="0"/>
              <a:t>, A. (2008). The functional basis of face evaluation. </a:t>
            </a:r>
            <a:r>
              <a:rPr lang="en-US" altLang="ja-JP" sz="2400" i="1" dirty="0" smtClean="0"/>
              <a:t>PNAS, 105</a:t>
            </a:r>
            <a:r>
              <a:rPr lang="en-US" altLang="ja-JP" sz="2400" dirty="0" smtClean="0"/>
              <a:t>, 32, 11087–11092.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r>
              <a:rPr lang="en-US" altLang="ja-JP" sz="4000" dirty="0"/>
              <a:t>Background </a:t>
            </a:r>
            <a:r>
              <a:rPr lang="en-US" altLang="ja-JP" sz="4000" dirty="0" smtClean="0"/>
              <a:t>(3/4):</a:t>
            </a:r>
            <a:r>
              <a:rPr lang="en-US" altLang="ja-JP" sz="4000" dirty="0"/>
              <a:t/>
            </a:r>
            <a:br>
              <a:rPr lang="en-US" altLang="ja-JP" sz="4000" dirty="0"/>
            </a:br>
            <a:r>
              <a:rPr lang="en-US" altLang="ja-JP" sz="4000" dirty="0" smtClean="0"/>
              <a:t>Anime </a:t>
            </a:r>
            <a:r>
              <a:rPr lang="en-US" altLang="ja-JP" sz="4000" dirty="0"/>
              <a:t>voice </a:t>
            </a:r>
            <a:r>
              <a:rPr lang="en-US" altLang="ja-JP" sz="4000" dirty="0" smtClean="0"/>
              <a:t>studies (1/2)</a:t>
            </a:r>
            <a:endParaRPr lang="en-US" altLang="ja-JP" sz="4000" dirty="0"/>
          </a:p>
        </p:txBody>
      </p:sp>
      <p:sp>
        <p:nvSpPr>
          <p:cNvPr id="3090" name="AutoShape 18"/>
          <p:cNvSpPr>
            <a:spLocks noChangeAspect="1" noChangeArrowheads="1"/>
          </p:cNvSpPr>
          <p:nvPr/>
        </p:nvSpPr>
        <p:spPr bwMode="auto">
          <a:xfrm>
            <a:off x="1331913" y="3198813"/>
            <a:ext cx="7129462" cy="4117975"/>
          </a:xfrm>
          <a:prstGeom prst="rect">
            <a:avLst/>
          </a:prstGeom>
          <a:noFill/>
          <a:ln w="9525">
            <a:noFill/>
            <a:miter lim="800000"/>
            <a:headEnd/>
            <a:tailEnd/>
          </a:ln>
        </p:spPr>
        <p:txBody>
          <a:bodyPr/>
          <a:lstStyle/>
          <a:p>
            <a:endParaRPr lang="ja-JP" altLang="en-US"/>
          </a:p>
        </p:txBody>
      </p:sp>
      <p:grpSp>
        <p:nvGrpSpPr>
          <p:cNvPr id="36" name="グループ化 35"/>
          <p:cNvGrpSpPr/>
          <p:nvPr/>
        </p:nvGrpSpPr>
        <p:grpSpPr>
          <a:xfrm>
            <a:off x="755650" y="1838343"/>
            <a:ext cx="7197725" cy="4056063"/>
            <a:chOff x="755650" y="1838343"/>
            <a:chExt cx="7197725" cy="4056063"/>
          </a:xfrm>
        </p:grpSpPr>
        <p:grpSp>
          <p:nvGrpSpPr>
            <p:cNvPr id="3" name="Group 38"/>
            <p:cNvGrpSpPr>
              <a:grpSpLocks/>
            </p:cNvGrpSpPr>
            <p:nvPr/>
          </p:nvGrpSpPr>
          <p:grpSpPr bwMode="auto">
            <a:xfrm>
              <a:off x="755650" y="1882793"/>
              <a:ext cx="2630488" cy="1547813"/>
              <a:chOff x="635" y="1734"/>
              <a:chExt cx="1657" cy="975"/>
            </a:xfrm>
          </p:grpSpPr>
          <p:pic>
            <p:nvPicPr>
              <p:cNvPr id="3093" name="Picture 21" descr="絵0002"/>
              <p:cNvPicPr>
                <a:picLocks noChangeAspect="1" noChangeArrowheads="1"/>
              </p:cNvPicPr>
              <p:nvPr/>
            </p:nvPicPr>
            <p:blipFill>
              <a:blip r:embed="rId2" cstate="print"/>
              <a:srcRect/>
              <a:stretch>
                <a:fillRect/>
              </a:stretch>
            </p:blipFill>
            <p:spPr bwMode="auto">
              <a:xfrm>
                <a:off x="635" y="1887"/>
                <a:ext cx="1657" cy="822"/>
              </a:xfrm>
              <a:prstGeom prst="rect">
                <a:avLst/>
              </a:prstGeom>
              <a:noFill/>
            </p:spPr>
          </p:pic>
          <p:sp>
            <p:nvSpPr>
              <p:cNvPr id="3094" name="Text Box 22"/>
              <p:cNvSpPr txBox="1">
                <a:spLocks noChangeArrowheads="1"/>
              </p:cNvSpPr>
              <p:nvPr/>
            </p:nvSpPr>
            <p:spPr bwMode="auto">
              <a:xfrm>
                <a:off x="975" y="1734"/>
                <a:ext cx="1265" cy="266"/>
              </a:xfrm>
              <a:prstGeom prst="rect">
                <a:avLst/>
              </a:prstGeom>
              <a:noFill/>
              <a:ln w="9525">
                <a:noFill/>
                <a:miter lim="800000"/>
                <a:headEnd/>
                <a:tailEnd/>
              </a:ln>
            </p:spPr>
            <p:txBody>
              <a:bodyPr lIns="56693" tIns="28346" rIns="56693" bIns="28346">
                <a:spAutoFit/>
              </a:bodyPr>
              <a:lstStyle/>
              <a:p>
                <a:pPr algn="just"/>
                <a:r>
                  <a:rPr lang="en-US" altLang="ja-JP" sz="2400" b="1" dirty="0">
                    <a:solidFill>
                      <a:srgbClr val="000000"/>
                    </a:solidFill>
                  </a:rPr>
                  <a:t>Visual image</a:t>
                </a:r>
                <a:endParaRPr lang="en-US" altLang="ja-JP" sz="2400" dirty="0"/>
              </a:p>
            </p:txBody>
          </p:sp>
        </p:grpSp>
        <p:sp>
          <p:nvSpPr>
            <p:cNvPr id="3095" name="AutoShape 23"/>
            <p:cNvSpPr>
              <a:spLocks noChangeArrowheads="1"/>
            </p:cNvSpPr>
            <p:nvPr/>
          </p:nvSpPr>
          <p:spPr bwMode="auto">
            <a:xfrm rot="1350718">
              <a:off x="3257550" y="2933718"/>
              <a:ext cx="1290638" cy="130175"/>
            </a:xfrm>
            <a:prstGeom prst="rightArrow">
              <a:avLst>
                <a:gd name="adj1" fmla="val 50000"/>
                <a:gd name="adj2" fmla="val 247866"/>
              </a:avLst>
            </a:prstGeom>
            <a:solidFill>
              <a:srgbClr val="0070C0"/>
            </a:solidFill>
            <a:ln w="9525">
              <a:solidFill>
                <a:srgbClr val="0070C0"/>
              </a:solidFill>
              <a:miter lim="800000"/>
              <a:headEnd/>
              <a:tailEnd/>
            </a:ln>
          </p:spPr>
          <p:txBody>
            <a:bodyPr wrap="none" anchor="ctr"/>
            <a:lstStyle/>
            <a:p>
              <a:endParaRPr lang="ja-JP" altLang="en-US"/>
            </a:p>
          </p:txBody>
        </p:sp>
        <p:sp>
          <p:nvSpPr>
            <p:cNvPr id="3096" name="AutoShape 24"/>
            <p:cNvSpPr>
              <a:spLocks noChangeArrowheads="1"/>
            </p:cNvSpPr>
            <p:nvPr/>
          </p:nvSpPr>
          <p:spPr bwMode="auto">
            <a:xfrm rot="19842444">
              <a:off x="3378323" y="4205858"/>
              <a:ext cx="1290638" cy="130175"/>
            </a:xfrm>
            <a:prstGeom prst="rightArrow">
              <a:avLst>
                <a:gd name="adj1" fmla="val 50000"/>
                <a:gd name="adj2" fmla="val 247866"/>
              </a:avLst>
            </a:prstGeom>
            <a:solidFill>
              <a:srgbClr val="0070C0"/>
            </a:solidFill>
            <a:ln w="9525">
              <a:solidFill>
                <a:srgbClr val="0070C0"/>
              </a:solidFill>
              <a:miter lim="800000"/>
              <a:headEnd/>
              <a:tailEnd/>
            </a:ln>
          </p:spPr>
          <p:txBody>
            <a:bodyPr wrap="none" anchor="ctr"/>
            <a:lstStyle/>
            <a:p>
              <a:endParaRPr lang="ja-JP" altLang="en-US"/>
            </a:p>
          </p:txBody>
        </p:sp>
        <p:grpSp>
          <p:nvGrpSpPr>
            <p:cNvPr id="4" name="Group 40"/>
            <p:cNvGrpSpPr>
              <a:grpSpLocks/>
            </p:cNvGrpSpPr>
            <p:nvPr/>
          </p:nvGrpSpPr>
          <p:grpSpPr bwMode="auto">
            <a:xfrm>
              <a:off x="4559300" y="1838343"/>
              <a:ext cx="3394075" cy="2676525"/>
              <a:chOff x="2829" y="1706"/>
              <a:chExt cx="2138" cy="1686"/>
            </a:xfrm>
          </p:grpSpPr>
          <p:pic>
            <p:nvPicPr>
              <p:cNvPr id="3098" name="Picture 26" descr="synth"/>
              <p:cNvPicPr>
                <a:picLocks noChangeAspect="1" noChangeArrowheads="1"/>
              </p:cNvPicPr>
              <p:nvPr/>
            </p:nvPicPr>
            <p:blipFill>
              <a:blip r:embed="rId3" cstate="print"/>
              <a:srcRect/>
              <a:stretch>
                <a:fillRect/>
              </a:stretch>
            </p:blipFill>
            <p:spPr bwMode="auto">
              <a:xfrm>
                <a:off x="2829" y="1807"/>
                <a:ext cx="1772" cy="1585"/>
              </a:xfrm>
              <a:prstGeom prst="rect">
                <a:avLst/>
              </a:prstGeom>
              <a:noFill/>
            </p:spPr>
          </p:pic>
          <p:sp>
            <p:nvSpPr>
              <p:cNvPr id="3099" name="AutoShape 27"/>
              <p:cNvSpPr>
                <a:spLocks noChangeArrowheads="1"/>
              </p:cNvSpPr>
              <p:nvPr/>
            </p:nvSpPr>
            <p:spPr bwMode="auto">
              <a:xfrm>
                <a:off x="2925" y="2791"/>
                <a:ext cx="1249" cy="398"/>
              </a:xfrm>
              <a:prstGeom prst="wedgeRoundRectCallout">
                <a:avLst>
                  <a:gd name="adj1" fmla="val 17972"/>
                  <a:gd name="adj2" fmla="val -66079"/>
                  <a:gd name="adj3" fmla="val 16667"/>
                </a:avLst>
              </a:prstGeom>
              <a:solidFill>
                <a:srgbClr val="BBE0E3"/>
              </a:solidFill>
              <a:ln w="9525">
                <a:solidFill>
                  <a:srgbClr val="000000"/>
                </a:solidFill>
                <a:miter lim="800000"/>
                <a:headEnd/>
                <a:tailEnd/>
              </a:ln>
            </p:spPr>
            <p:txBody>
              <a:bodyPr lIns="56693" tIns="28346" rIns="56693" bIns="28346"/>
              <a:lstStyle/>
              <a:p>
                <a:pPr algn="ctr">
                  <a:lnSpc>
                    <a:spcPct val="96000"/>
                  </a:lnSpc>
                </a:pPr>
                <a:r>
                  <a:rPr lang="en-US" altLang="ja-JP">
                    <a:solidFill>
                      <a:srgbClr val="000000"/>
                    </a:solidFill>
                  </a:rPr>
                  <a:t>I’m going to rescue you now!</a:t>
                </a:r>
                <a:endParaRPr lang="en-US" altLang="ja-JP"/>
              </a:p>
            </p:txBody>
          </p:sp>
          <p:sp>
            <p:nvSpPr>
              <p:cNvPr id="3100" name="Text Box 28"/>
              <p:cNvSpPr txBox="1">
                <a:spLocks noChangeArrowheads="1"/>
              </p:cNvSpPr>
              <p:nvPr/>
            </p:nvSpPr>
            <p:spPr bwMode="auto">
              <a:xfrm>
                <a:off x="2831" y="1706"/>
                <a:ext cx="2136" cy="266"/>
              </a:xfrm>
              <a:prstGeom prst="rect">
                <a:avLst/>
              </a:prstGeom>
              <a:noFill/>
              <a:ln w="9525">
                <a:noFill/>
                <a:miter lim="800000"/>
                <a:headEnd/>
                <a:tailEnd/>
              </a:ln>
            </p:spPr>
            <p:txBody>
              <a:bodyPr lIns="56693" tIns="28346" rIns="56693" bIns="28346">
                <a:spAutoFit/>
              </a:bodyPr>
              <a:lstStyle/>
              <a:p>
                <a:pPr algn="just"/>
                <a:r>
                  <a:rPr lang="en-US" altLang="ja-JP" sz="2400" b="1">
                    <a:solidFill>
                      <a:srgbClr val="000000"/>
                    </a:solidFill>
                  </a:rPr>
                  <a:t>Cartoon character</a:t>
                </a:r>
                <a:endParaRPr lang="en-US" altLang="ja-JP" sz="2400"/>
              </a:p>
            </p:txBody>
          </p:sp>
        </p:grpSp>
        <p:grpSp>
          <p:nvGrpSpPr>
            <p:cNvPr id="5" name="Group 29"/>
            <p:cNvGrpSpPr>
              <a:grpSpLocks/>
            </p:cNvGrpSpPr>
            <p:nvPr/>
          </p:nvGrpSpPr>
          <p:grpSpPr bwMode="auto">
            <a:xfrm>
              <a:off x="1201738" y="3641743"/>
              <a:ext cx="2584451" cy="2252663"/>
              <a:chOff x="2057" y="4559"/>
              <a:chExt cx="2804" cy="2444"/>
            </a:xfrm>
          </p:grpSpPr>
          <p:pic>
            <p:nvPicPr>
              <p:cNvPr id="3102" name="Picture 30" descr="絵0001"/>
              <p:cNvPicPr>
                <a:picLocks noChangeAspect="1" noChangeArrowheads="1"/>
              </p:cNvPicPr>
              <p:nvPr/>
            </p:nvPicPr>
            <p:blipFill>
              <a:blip r:embed="rId4" cstate="print"/>
              <a:srcRect/>
              <a:stretch>
                <a:fillRect/>
              </a:stretch>
            </p:blipFill>
            <p:spPr bwMode="auto">
              <a:xfrm>
                <a:off x="2057" y="5070"/>
                <a:ext cx="1960" cy="1933"/>
              </a:xfrm>
              <a:prstGeom prst="rect">
                <a:avLst/>
              </a:prstGeom>
              <a:noFill/>
            </p:spPr>
          </p:pic>
          <p:sp>
            <p:nvSpPr>
              <p:cNvPr id="3103" name="AutoShape 31"/>
              <p:cNvSpPr>
                <a:spLocks noChangeArrowheads="1"/>
              </p:cNvSpPr>
              <p:nvPr/>
            </p:nvSpPr>
            <p:spPr bwMode="auto">
              <a:xfrm>
                <a:off x="2768" y="4559"/>
                <a:ext cx="2093" cy="697"/>
              </a:xfrm>
              <a:prstGeom prst="wedgeRoundRectCallout">
                <a:avLst>
                  <a:gd name="adj1" fmla="val -37343"/>
                  <a:gd name="adj2" fmla="val 116079"/>
                  <a:gd name="adj3" fmla="val 16667"/>
                </a:avLst>
              </a:prstGeom>
              <a:solidFill>
                <a:srgbClr val="BBE0E3"/>
              </a:solidFill>
              <a:ln w="9525">
                <a:solidFill>
                  <a:srgbClr val="000000"/>
                </a:solidFill>
                <a:miter lim="800000"/>
                <a:headEnd/>
                <a:tailEnd/>
              </a:ln>
            </p:spPr>
            <p:txBody>
              <a:bodyPr lIns="56693" tIns="28346" rIns="56693" bIns="28346"/>
              <a:lstStyle/>
              <a:p>
                <a:pPr algn="ctr">
                  <a:lnSpc>
                    <a:spcPct val="96000"/>
                  </a:lnSpc>
                </a:pPr>
                <a:r>
                  <a:rPr lang="en-US" altLang="ja-JP" dirty="0">
                    <a:solidFill>
                      <a:srgbClr val="000000"/>
                    </a:solidFill>
                  </a:rPr>
                  <a:t>I’m going to rescue you now!</a:t>
                </a:r>
                <a:endParaRPr lang="en-US" altLang="ja-JP" dirty="0"/>
              </a:p>
            </p:txBody>
          </p:sp>
          <p:sp>
            <p:nvSpPr>
              <p:cNvPr id="3104" name="Text Box 32"/>
              <p:cNvSpPr txBox="1">
                <a:spLocks noChangeArrowheads="1"/>
              </p:cNvSpPr>
              <p:nvPr/>
            </p:nvSpPr>
            <p:spPr bwMode="auto">
              <a:xfrm>
                <a:off x="2787" y="6337"/>
                <a:ext cx="1261" cy="458"/>
              </a:xfrm>
              <a:prstGeom prst="rect">
                <a:avLst/>
              </a:prstGeom>
              <a:noFill/>
              <a:ln w="9525">
                <a:noFill/>
                <a:miter lim="800000"/>
                <a:headEnd/>
                <a:tailEnd/>
              </a:ln>
            </p:spPr>
            <p:txBody>
              <a:bodyPr lIns="56693" tIns="28346" rIns="56693" bIns="28346">
                <a:spAutoFit/>
              </a:bodyPr>
              <a:lstStyle/>
              <a:p>
                <a:pPr algn="just"/>
                <a:r>
                  <a:rPr lang="en-US" altLang="ja-JP" sz="2400" b="1">
                    <a:solidFill>
                      <a:srgbClr val="000000"/>
                    </a:solidFill>
                  </a:rPr>
                  <a:t>Voice</a:t>
                </a:r>
                <a:endParaRPr lang="en-US" altLang="ja-JP" sz="2400"/>
              </a:p>
            </p:txBody>
          </p:sp>
        </p:grpSp>
      </p:grpSp>
      <p:grpSp>
        <p:nvGrpSpPr>
          <p:cNvPr id="6" name="Group 39"/>
          <p:cNvGrpSpPr>
            <a:grpSpLocks/>
          </p:cNvGrpSpPr>
          <p:nvPr/>
        </p:nvGrpSpPr>
        <p:grpSpPr bwMode="auto">
          <a:xfrm>
            <a:off x="6362701" y="3430606"/>
            <a:ext cx="2495551" cy="2570163"/>
            <a:chOff x="3965" y="2709"/>
            <a:chExt cx="1572" cy="1619"/>
          </a:xfrm>
        </p:grpSpPr>
        <p:pic>
          <p:nvPicPr>
            <p:cNvPr id="3106" name="Picture 34" descr="絵kid"/>
            <p:cNvPicPr>
              <a:picLocks noChangeAspect="1" noChangeArrowheads="1"/>
            </p:cNvPicPr>
            <p:nvPr/>
          </p:nvPicPr>
          <p:blipFill>
            <a:blip r:embed="rId5" cstate="print"/>
            <a:srcRect/>
            <a:stretch>
              <a:fillRect/>
            </a:stretch>
          </p:blipFill>
          <p:spPr bwMode="auto">
            <a:xfrm>
              <a:off x="4369" y="3232"/>
              <a:ext cx="943" cy="1096"/>
            </a:xfrm>
            <a:prstGeom prst="rect">
              <a:avLst/>
            </a:prstGeom>
            <a:noFill/>
          </p:spPr>
        </p:pic>
        <p:sp>
          <p:nvSpPr>
            <p:cNvPr id="3107" name="Text Box 35"/>
            <p:cNvSpPr txBox="1">
              <a:spLocks noChangeArrowheads="1"/>
            </p:cNvSpPr>
            <p:nvPr/>
          </p:nvSpPr>
          <p:spPr bwMode="auto">
            <a:xfrm>
              <a:off x="4098" y="3232"/>
              <a:ext cx="1141" cy="269"/>
            </a:xfrm>
            <a:prstGeom prst="rect">
              <a:avLst/>
            </a:prstGeom>
            <a:noFill/>
            <a:ln w="9525">
              <a:noFill/>
              <a:miter lim="800000"/>
              <a:headEnd/>
              <a:tailEnd/>
            </a:ln>
          </p:spPr>
          <p:txBody>
            <a:bodyPr lIns="56693" tIns="28346" rIns="56693" bIns="28346">
              <a:spAutoFit/>
            </a:bodyPr>
            <a:lstStyle/>
            <a:p>
              <a:pPr algn="just"/>
              <a:r>
                <a:rPr lang="en-US" altLang="ja-JP" sz="2400" b="1" dirty="0">
                  <a:solidFill>
                    <a:srgbClr val="FF0000"/>
                  </a:solidFill>
                </a:rPr>
                <a:t>Perception</a:t>
              </a:r>
              <a:endParaRPr lang="en-US" altLang="ja-JP" sz="2400" dirty="0">
                <a:solidFill>
                  <a:srgbClr val="FF0000"/>
                </a:solidFill>
              </a:endParaRPr>
            </a:p>
          </p:txBody>
        </p:sp>
        <p:sp>
          <p:nvSpPr>
            <p:cNvPr id="3108" name="Freeform 36"/>
            <p:cNvSpPr>
              <a:spLocks/>
            </p:cNvSpPr>
            <p:nvPr/>
          </p:nvSpPr>
          <p:spPr bwMode="auto">
            <a:xfrm>
              <a:off x="3965" y="3232"/>
              <a:ext cx="1212" cy="376"/>
            </a:xfrm>
            <a:custGeom>
              <a:avLst/>
              <a:gdLst/>
              <a:ahLst/>
              <a:cxnLst>
                <a:cxn ang="0">
                  <a:pos x="0" y="0"/>
                </a:cxn>
                <a:cxn ang="0">
                  <a:pos x="454" y="227"/>
                </a:cxn>
                <a:cxn ang="0">
                  <a:pos x="1542" y="227"/>
                </a:cxn>
              </a:cxnLst>
              <a:rect l="0" t="0" r="r" b="b"/>
              <a:pathLst>
                <a:path w="1542" h="265">
                  <a:moveTo>
                    <a:pt x="0" y="0"/>
                  </a:moveTo>
                  <a:cubicBezTo>
                    <a:pt x="98" y="94"/>
                    <a:pt x="197" y="189"/>
                    <a:pt x="454" y="227"/>
                  </a:cubicBezTo>
                  <a:cubicBezTo>
                    <a:pt x="711" y="265"/>
                    <a:pt x="1361" y="227"/>
                    <a:pt x="1542" y="227"/>
                  </a:cubicBezTo>
                </a:path>
              </a:pathLst>
            </a:custGeom>
            <a:noFill/>
            <a:ln w="38100" cmpd="sng">
              <a:solidFill>
                <a:srgbClr val="FF0000"/>
              </a:solidFill>
              <a:round/>
              <a:headEnd type="none" w="med" len="med"/>
              <a:tailEnd type="triangle" w="med" len="med"/>
            </a:ln>
            <a:effectLst/>
          </p:spPr>
          <p:txBody>
            <a:bodyPr/>
            <a:lstStyle/>
            <a:p>
              <a:endParaRPr lang="ja-JP" altLang="en-US"/>
            </a:p>
          </p:txBody>
        </p:sp>
        <p:sp>
          <p:nvSpPr>
            <p:cNvPr id="3109" name="AutoShape 37"/>
            <p:cNvSpPr>
              <a:spLocks noChangeArrowheads="1"/>
            </p:cNvSpPr>
            <p:nvPr/>
          </p:nvSpPr>
          <p:spPr bwMode="auto">
            <a:xfrm>
              <a:off x="4693" y="2709"/>
              <a:ext cx="844" cy="344"/>
            </a:xfrm>
            <a:prstGeom prst="cloudCallout">
              <a:avLst>
                <a:gd name="adj1" fmla="val -4264"/>
                <a:gd name="adj2" fmla="val 149130"/>
              </a:avLst>
            </a:prstGeom>
            <a:solidFill>
              <a:srgbClr val="BBE0E3"/>
            </a:solidFill>
            <a:ln w="9525">
              <a:solidFill>
                <a:srgbClr val="000000"/>
              </a:solidFill>
              <a:round/>
              <a:headEnd/>
              <a:tailEnd/>
            </a:ln>
          </p:spPr>
          <p:txBody>
            <a:bodyPr lIns="56693" tIns="28346" rIns="56693" bIns="28346"/>
            <a:lstStyle/>
            <a:p>
              <a:pPr algn="ctr"/>
              <a:r>
                <a:rPr lang="en-US" altLang="ja-JP" dirty="0">
                  <a:solidFill>
                    <a:srgbClr val="FF0000"/>
                  </a:solidFill>
                </a:rPr>
                <a:t>Cool!</a:t>
              </a:r>
              <a:endParaRPr lang="en-US" altLang="ja-JP" dirty="0"/>
            </a:p>
          </p:txBody>
        </p:sp>
      </p:grpSp>
      <p:grpSp>
        <p:nvGrpSpPr>
          <p:cNvPr id="34" name="グループ化 33"/>
          <p:cNvGrpSpPr/>
          <p:nvPr/>
        </p:nvGrpSpPr>
        <p:grpSpPr>
          <a:xfrm>
            <a:off x="3071802" y="4216790"/>
            <a:ext cx="4000528" cy="2212606"/>
            <a:chOff x="3071802" y="4216790"/>
            <a:chExt cx="4000528" cy="2212606"/>
          </a:xfrm>
        </p:grpSpPr>
        <p:sp>
          <p:nvSpPr>
            <p:cNvPr id="30" name="テキスト ボックス 29"/>
            <p:cNvSpPr txBox="1"/>
            <p:nvPr/>
          </p:nvSpPr>
          <p:spPr>
            <a:xfrm>
              <a:off x="4643438" y="5610541"/>
              <a:ext cx="2428892" cy="461665"/>
            </a:xfrm>
            <a:prstGeom prst="rect">
              <a:avLst/>
            </a:prstGeom>
            <a:noFill/>
          </p:spPr>
          <p:txBody>
            <a:bodyPr wrap="square" rtlCol="0">
              <a:spAutoFit/>
            </a:bodyPr>
            <a:lstStyle/>
            <a:p>
              <a:r>
                <a:rPr kumimoji="1" lang="en-US" altLang="ja-JP" sz="2400" b="1" dirty="0" smtClean="0">
                  <a:solidFill>
                    <a:srgbClr val="FF0000"/>
                  </a:solidFill>
                </a:rPr>
                <a:t>Acoustic analysis</a:t>
              </a:r>
              <a:endParaRPr kumimoji="1" lang="ja-JP" altLang="en-US" sz="2400" b="1" dirty="0">
                <a:solidFill>
                  <a:srgbClr val="FF0000"/>
                </a:solidFill>
              </a:endParaRPr>
            </a:p>
          </p:txBody>
        </p:sp>
        <p:grpSp>
          <p:nvGrpSpPr>
            <p:cNvPr id="33" name="グループ化 32"/>
            <p:cNvGrpSpPr/>
            <p:nvPr/>
          </p:nvGrpSpPr>
          <p:grpSpPr>
            <a:xfrm>
              <a:off x="3071802" y="4216790"/>
              <a:ext cx="3479035" cy="2212606"/>
              <a:chOff x="3071802" y="4216790"/>
              <a:chExt cx="3479035" cy="2212606"/>
            </a:xfrm>
          </p:grpSpPr>
          <p:grpSp>
            <p:nvGrpSpPr>
              <p:cNvPr id="31" name="グループ化 30"/>
              <p:cNvGrpSpPr/>
              <p:nvPr/>
            </p:nvGrpSpPr>
            <p:grpSpPr>
              <a:xfrm>
                <a:off x="3929058" y="4216790"/>
                <a:ext cx="2621779" cy="1783978"/>
                <a:chOff x="3929058" y="4216790"/>
                <a:chExt cx="2621779" cy="1783978"/>
              </a:xfrm>
            </p:grpSpPr>
            <p:sp>
              <p:nvSpPr>
                <p:cNvPr id="27" name="AutoShape 23"/>
                <p:cNvSpPr>
                  <a:spLocks noChangeArrowheads="1"/>
                </p:cNvSpPr>
                <p:nvPr/>
              </p:nvSpPr>
              <p:spPr bwMode="auto">
                <a:xfrm rot="18000000" flipH="1">
                  <a:off x="5432415" y="4420591"/>
                  <a:ext cx="567562" cy="159959"/>
                </a:xfrm>
                <a:prstGeom prst="rightArrow">
                  <a:avLst>
                    <a:gd name="adj1" fmla="val 50000"/>
                    <a:gd name="adj2" fmla="val 247866"/>
                  </a:avLst>
                </a:prstGeom>
                <a:solidFill>
                  <a:srgbClr val="FF0000"/>
                </a:solidFill>
                <a:ln w="9525">
                  <a:solidFill>
                    <a:srgbClr val="FF0000"/>
                  </a:solidFill>
                  <a:miter lim="800000"/>
                  <a:headEnd/>
                  <a:tailEnd/>
                </a:ln>
              </p:spPr>
              <p:txBody>
                <a:bodyPr wrap="none" anchor="ctr"/>
                <a:lstStyle/>
                <a:p>
                  <a:endParaRPr lang="ja-JP" altLang="en-US"/>
                </a:p>
              </p:txBody>
            </p:sp>
            <p:pic>
              <p:nvPicPr>
                <p:cNvPr id="28" name="図 27" descr="ear.jpg"/>
                <p:cNvPicPr>
                  <a:picLocks noChangeAspect="1"/>
                </p:cNvPicPr>
                <p:nvPr/>
              </p:nvPicPr>
              <p:blipFill>
                <a:blip r:embed="rId6" cstate="print"/>
                <a:stretch>
                  <a:fillRect/>
                </a:stretch>
              </p:blipFill>
              <p:spPr>
                <a:xfrm>
                  <a:off x="3929058" y="5072074"/>
                  <a:ext cx="592255" cy="928694"/>
                </a:xfrm>
                <a:prstGeom prst="rect">
                  <a:avLst/>
                </a:prstGeom>
              </p:spPr>
            </p:pic>
            <p:pic>
              <p:nvPicPr>
                <p:cNvPr id="29" name="図 28" descr="Waveform.gif"/>
                <p:cNvPicPr>
                  <a:picLocks noChangeAspect="1"/>
                </p:cNvPicPr>
                <p:nvPr/>
              </p:nvPicPr>
              <p:blipFill>
                <a:blip r:embed="rId7" cstate="print"/>
                <a:stretch>
                  <a:fillRect/>
                </a:stretch>
              </p:blipFill>
              <p:spPr>
                <a:xfrm>
                  <a:off x="4714876" y="4786322"/>
                  <a:ext cx="1835961" cy="923918"/>
                </a:xfrm>
                <a:prstGeom prst="rect">
                  <a:avLst/>
                </a:prstGeom>
              </p:spPr>
            </p:pic>
          </p:grpSp>
          <p:sp>
            <p:nvSpPr>
              <p:cNvPr id="32" name="テキスト ボックス 31"/>
              <p:cNvSpPr txBox="1"/>
              <p:nvPr/>
            </p:nvSpPr>
            <p:spPr>
              <a:xfrm>
                <a:off x="3071802" y="5967731"/>
                <a:ext cx="2428892" cy="461665"/>
              </a:xfrm>
              <a:prstGeom prst="rect">
                <a:avLst/>
              </a:prstGeom>
              <a:noFill/>
            </p:spPr>
            <p:txBody>
              <a:bodyPr wrap="square" rtlCol="0">
                <a:spAutoFit/>
              </a:bodyPr>
              <a:lstStyle/>
              <a:p>
                <a:r>
                  <a:rPr kumimoji="1" lang="en-US" altLang="ja-JP" sz="2400" b="1" dirty="0" smtClean="0">
                    <a:solidFill>
                      <a:srgbClr val="FF0000"/>
                    </a:solidFill>
                  </a:rPr>
                  <a:t>Auditory analysis</a:t>
                </a:r>
                <a:endParaRPr kumimoji="1" lang="ja-JP" altLang="en-US" sz="2400" b="1" dirty="0">
                  <a:solidFill>
                    <a:srgbClr val="FF0000"/>
                  </a:solidFill>
                </a:endParaRPr>
              </a:p>
            </p:txBody>
          </p:sp>
        </p:grpSp>
      </p:grpSp>
      <p:sp>
        <p:nvSpPr>
          <p:cNvPr id="37" name="テキスト ボックス 36"/>
          <p:cNvSpPr txBox="1"/>
          <p:nvPr/>
        </p:nvSpPr>
        <p:spPr>
          <a:xfrm>
            <a:off x="285720" y="5643578"/>
            <a:ext cx="3429024" cy="461665"/>
          </a:xfrm>
          <a:prstGeom prst="rect">
            <a:avLst/>
          </a:prstGeom>
          <a:noFill/>
        </p:spPr>
        <p:txBody>
          <a:bodyPr wrap="square" rtlCol="0">
            <a:spAutoFit/>
          </a:bodyPr>
          <a:lstStyle/>
          <a:p>
            <a:r>
              <a:rPr kumimoji="1" lang="en-US" altLang="ja-JP" sz="2400" b="1" dirty="0" smtClean="0">
                <a:solidFill>
                  <a:srgbClr val="FF0000"/>
                </a:solidFill>
              </a:rPr>
              <a:t>Physiological observation</a:t>
            </a:r>
            <a:endParaRPr kumimoji="1" lang="ja-JP"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heckerboard(across)">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304800"/>
            <a:ext cx="8229600" cy="990600"/>
          </a:xfrm>
        </p:spPr>
        <p:txBody>
          <a:bodyPr/>
          <a:lstStyle/>
          <a:p>
            <a:r>
              <a:rPr lang="en-US" altLang="ja-JP" dirty="0" smtClean="0"/>
              <a:t>References (2/3)</a:t>
            </a:r>
            <a:endParaRPr lang="ja-JP" altLang="en-US" dirty="0"/>
          </a:p>
        </p:txBody>
      </p:sp>
      <p:sp>
        <p:nvSpPr>
          <p:cNvPr id="56323" name="Rectangle 3"/>
          <p:cNvSpPr>
            <a:spLocks noGrp="1" noChangeArrowheads="1"/>
          </p:cNvSpPr>
          <p:nvPr>
            <p:ph type="body" idx="1"/>
          </p:nvPr>
        </p:nvSpPr>
        <p:spPr>
          <a:xfrm>
            <a:off x="457200" y="1285860"/>
            <a:ext cx="8229600" cy="5572140"/>
          </a:xfrm>
        </p:spPr>
        <p:txBody>
          <a:bodyPr>
            <a:normAutofit fontScale="92500"/>
          </a:bodyPr>
          <a:lstStyle/>
          <a:p>
            <a:pPr marL="574675" indent="-574675">
              <a:lnSpc>
                <a:spcPct val="90000"/>
              </a:lnSpc>
              <a:buNone/>
            </a:pPr>
            <a:r>
              <a:rPr lang="en-US" altLang="ja-JP" sz="2400" dirty="0" err="1" smtClean="0"/>
              <a:t>Poedjosoedarmo</a:t>
            </a:r>
            <a:r>
              <a:rPr lang="en-US" altLang="ja-JP" sz="2400" dirty="0" smtClean="0"/>
              <a:t>, G. (1986). The symbolic significance of pharyngeal configuration in Javanese speech: Some preliminary notes. </a:t>
            </a:r>
            <a:r>
              <a:rPr lang="en-US" altLang="ja-JP" sz="2400" i="1" dirty="0" smtClean="0"/>
              <a:t>NUSA, Linguistic Studies in Indonesian and Languages in Indonesia, 25</a:t>
            </a:r>
            <a:r>
              <a:rPr lang="en-US" altLang="ja-JP" sz="2400" dirty="0" smtClean="0"/>
              <a:t>, 31-37. </a:t>
            </a:r>
          </a:p>
          <a:p>
            <a:pPr marL="574675" indent="-574675">
              <a:lnSpc>
                <a:spcPct val="90000"/>
              </a:lnSpc>
              <a:buNone/>
            </a:pPr>
            <a:r>
              <a:rPr lang="en-US" altLang="ja-JP" sz="2400" dirty="0" smtClean="0">
                <a:cs typeface="Times New Roman" pitchFamily="18" charset="0"/>
              </a:rPr>
              <a:t>Scherer, K. R. (1971). Randomized splicing: A note on a simple technique for masking speech content. </a:t>
            </a:r>
            <a:r>
              <a:rPr lang="en-US" altLang="ja-JP" sz="2400" i="1" dirty="0" smtClean="0">
                <a:cs typeface="Times New Roman" pitchFamily="18" charset="0"/>
              </a:rPr>
              <a:t>Journal of Experimental Research in Personality, 5</a:t>
            </a:r>
            <a:r>
              <a:rPr lang="en-US" altLang="ja-JP" sz="2400" dirty="0" smtClean="0">
                <a:cs typeface="Times New Roman" pitchFamily="18" charset="0"/>
              </a:rPr>
              <a:t>, 155–159.</a:t>
            </a:r>
            <a:endParaRPr lang="en-US" altLang="ja-JP" sz="2400" dirty="0" smtClean="0"/>
          </a:p>
          <a:p>
            <a:pPr marL="574675" indent="-574675">
              <a:lnSpc>
                <a:spcPct val="90000"/>
              </a:lnSpc>
              <a:buFontTx/>
              <a:buNone/>
            </a:pPr>
            <a:r>
              <a:rPr lang="en-US" altLang="ja-JP" sz="2400" dirty="0" smtClean="0"/>
              <a:t>Scherer</a:t>
            </a:r>
            <a:r>
              <a:rPr lang="en-US" altLang="ja-JP" sz="2400" dirty="0"/>
              <a:t>, K. R. (1986). Vocal affect expression: A review and a model for future research. </a:t>
            </a:r>
            <a:r>
              <a:rPr lang="en-US" altLang="ja-JP" sz="2400" i="1" dirty="0"/>
              <a:t>Psychological Bulletin</a:t>
            </a:r>
            <a:r>
              <a:rPr lang="en-US" altLang="ja-JP" sz="2400" dirty="0"/>
              <a:t> 99, 143–165.</a:t>
            </a:r>
          </a:p>
          <a:p>
            <a:pPr marL="574675" indent="-574675">
              <a:lnSpc>
                <a:spcPct val="90000"/>
              </a:lnSpc>
              <a:buFontTx/>
              <a:buNone/>
            </a:pPr>
            <a:r>
              <a:rPr lang="en-US" altLang="ja-JP" sz="2400" dirty="0"/>
              <a:t>Scherer, K.R., </a:t>
            </a:r>
            <a:r>
              <a:rPr lang="en-US" altLang="ja-JP" sz="2400" dirty="0" err="1"/>
              <a:t>Banse</a:t>
            </a:r>
            <a:r>
              <a:rPr lang="en-US" altLang="ja-JP" sz="2400" dirty="0"/>
              <a:t>, R., &amp; </a:t>
            </a:r>
            <a:r>
              <a:rPr lang="en-US" altLang="ja-JP" sz="2400" dirty="0" err="1"/>
              <a:t>Wallbott</a:t>
            </a:r>
            <a:r>
              <a:rPr lang="en-US" altLang="ja-JP" sz="2400" dirty="0"/>
              <a:t>, H. G. (2001). Emotion inferences from vocal expression correlate across languages and cultures. Journal of Cross-Cultural Psychology, 32, 76–92</a:t>
            </a:r>
            <a:r>
              <a:rPr lang="en-US" altLang="ja-JP" sz="2400" dirty="0" smtClean="0"/>
              <a:t>.</a:t>
            </a:r>
          </a:p>
          <a:p>
            <a:pPr marL="574675" indent="-574675">
              <a:lnSpc>
                <a:spcPct val="90000"/>
              </a:lnSpc>
              <a:buNone/>
            </a:pPr>
            <a:r>
              <a:rPr lang="en-US" altLang="ja-JP" sz="2400" dirty="0" err="1" smtClean="0"/>
              <a:t>Teshigawara</a:t>
            </a:r>
            <a:r>
              <a:rPr lang="en-US" altLang="ja-JP" sz="2400" dirty="0" smtClean="0"/>
              <a:t>, M. (2003). Voices in Japanese Animation: A phonetic study of vocal stereotypes of heroes and villains in Japanese culture . PhD. Dissertation, University of Victoria, Canada.  [http://web.uvic.ca/ling/assets/documents/Dissertation_ Teshigawara.pdf]</a:t>
            </a:r>
          </a:p>
          <a:p>
            <a:pPr marL="574675" indent="-574675">
              <a:lnSpc>
                <a:spcPct val="90000"/>
              </a:lnSpc>
              <a:buNone/>
            </a:pPr>
            <a:endParaRPr lang="en-US" altLang="ja-JP"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ja-JP" dirty="0" smtClean="0"/>
              <a:t>References (3/3)</a:t>
            </a:r>
            <a:endParaRPr lang="ja-JP" altLang="en-US" dirty="0"/>
          </a:p>
        </p:txBody>
      </p:sp>
      <p:sp>
        <p:nvSpPr>
          <p:cNvPr id="57347" name="Rectangle 3"/>
          <p:cNvSpPr>
            <a:spLocks noGrp="1" noChangeArrowheads="1"/>
          </p:cNvSpPr>
          <p:nvPr>
            <p:ph type="body" idx="1"/>
          </p:nvPr>
        </p:nvSpPr>
        <p:spPr>
          <a:xfrm>
            <a:off x="457200" y="1447800"/>
            <a:ext cx="8229600" cy="5124472"/>
          </a:xfrm>
        </p:spPr>
        <p:txBody>
          <a:bodyPr>
            <a:normAutofit lnSpcReduction="10000"/>
          </a:bodyPr>
          <a:lstStyle/>
          <a:p>
            <a:pPr marL="574675" indent="-574675">
              <a:lnSpc>
                <a:spcPct val="90000"/>
              </a:lnSpc>
              <a:buNone/>
            </a:pPr>
            <a:r>
              <a:rPr lang="en-US" altLang="ja-JP" sz="2400" dirty="0" err="1" smtClean="0"/>
              <a:t>Teshigawara</a:t>
            </a:r>
            <a:r>
              <a:rPr lang="en-US" altLang="ja-JP" sz="2400" dirty="0" smtClean="0"/>
              <a:t>, M. (2009). Vocal expressions of emotions and personalities in Japanese anime. In K. </a:t>
            </a:r>
            <a:r>
              <a:rPr lang="en-US" altLang="ja-JP" sz="2400" dirty="0" err="1" smtClean="0"/>
              <a:t>Izdebski</a:t>
            </a:r>
            <a:r>
              <a:rPr lang="en-US" altLang="ja-JP" sz="2400" dirty="0" smtClean="0"/>
              <a:t> (ed.), </a:t>
            </a:r>
            <a:r>
              <a:rPr lang="en-US" altLang="ja-JP" sz="2400" i="1" dirty="0" smtClean="0"/>
              <a:t>Emotions of the human voice, Vol. III Culture and Perception</a:t>
            </a:r>
            <a:r>
              <a:rPr lang="en-US" altLang="ja-JP" sz="2400" dirty="0" smtClean="0"/>
              <a:t>, pp. 275–287. Plural Publishing: San Diego. </a:t>
            </a:r>
          </a:p>
          <a:p>
            <a:pPr marL="574675" indent="-574675">
              <a:lnSpc>
                <a:spcPct val="90000"/>
              </a:lnSpc>
              <a:buNone/>
            </a:pPr>
            <a:r>
              <a:rPr lang="en-US" altLang="ja-JP" sz="2400" dirty="0" err="1" smtClean="0"/>
              <a:t>Teshigawara</a:t>
            </a:r>
            <a:r>
              <a:rPr lang="en-US" altLang="ja-JP" sz="2400" dirty="0" smtClean="0"/>
              <a:t>, M., Amir, N., Amir, O., Milano </a:t>
            </a:r>
            <a:r>
              <a:rPr lang="en-US" altLang="ja-JP" sz="2400" dirty="0" err="1" smtClean="0"/>
              <a:t>Wlosko</a:t>
            </a:r>
            <a:r>
              <a:rPr lang="en-US" altLang="ja-JP" sz="2400" dirty="0" smtClean="0"/>
              <a:t>, E., </a:t>
            </a:r>
            <a:r>
              <a:rPr lang="en-US" altLang="ja-JP" sz="2400" dirty="0" err="1" smtClean="0"/>
              <a:t>Avivi</a:t>
            </a:r>
            <a:r>
              <a:rPr lang="en-US" altLang="ja-JP" sz="2400" dirty="0" smtClean="0"/>
              <a:t> M. (2007). Effects of random splicing on listeners’ perceptions. </a:t>
            </a:r>
            <a:r>
              <a:rPr lang="en-US" altLang="ja-JP" sz="2400" i="1" dirty="0" smtClean="0"/>
              <a:t>Proceedings of the </a:t>
            </a:r>
            <a:r>
              <a:rPr lang="en-US" altLang="ja-JP" sz="2400" i="1" dirty="0" err="1" smtClean="0"/>
              <a:t>ICPhS</a:t>
            </a:r>
            <a:r>
              <a:rPr lang="en-US" altLang="ja-JP" sz="2400" i="1" dirty="0" smtClean="0"/>
              <a:t> 2007</a:t>
            </a:r>
            <a:r>
              <a:rPr lang="en-US" altLang="ja-JP" sz="2400" dirty="0" smtClean="0"/>
              <a:t>, pp. 2101–4.</a:t>
            </a:r>
          </a:p>
          <a:p>
            <a:pPr marL="574675" indent="-574675">
              <a:lnSpc>
                <a:spcPct val="90000"/>
              </a:lnSpc>
              <a:buNone/>
            </a:pPr>
            <a:r>
              <a:rPr lang="en-US" altLang="ja-JP" sz="2400" dirty="0" err="1" smtClean="0"/>
              <a:t>Teshigawara</a:t>
            </a:r>
            <a:r>
              <a:rPr lang="en-US" altLang="ja-JP" sz="2400" dirty="0" smtClean="0"/>
              <a:t>, M., Amir, N., Amir, O., Milano </a:t>
            </a:r>
            <a:r>
              <a:rPr lang="en-US" altLang="ja-JP" sz="2400" dirty="0" err="1" smtClean="0"/>
              <a:t>Wlosko</a:t>
            </a:r>
            <a:r>
              <a:rPr lang="en-US" altLang="ja-JP" sz="2400" dirty="0" smtClean="0"/>
              <a:t>, E., </a:t>
            </a:r>
            <a:r>
              <a:rPr lang="en-US" altLang="ja-JP" sz="2400" dirty="0" err="1" smtClean="0"/>
              <a:t>Avivi</a:t>
            </a:r>
            <a:r>
              <a:rPr lang="en-US" altLang="ja-JP" sz="2400" dirty="0" smtClean="0"/>
              <a:t> M. (2009) Perceptions of Japanese anime voices by Hebrew speakers. In K. </a:t>
            </a:r>
            <a:r>
              <a:rPr lang="en-US" altLang="ja-JP" sz="2400" dirty="0" err="1" smtClean="0"/>
              <a:t>Izdebski</a:t>
            </a:r>
            <a:r>
              <a:rPr lang="en-US" altLang="ja-JP" sz="2400" dirty="0" smtClean="0"/>
              <a:t> (ed.), </a:t>
            </a:r>
            <a:r>
              <a:rPr lang="en-US" altLang="ja-JP" sz="2400" i="1" dirty="0" smtClean="0"/>
              <a:t>Emotions of the human voice, Vol. III Culture and Perception</a:t>
            </a:r>
            <a:r>
              <a:rPr lang="en-US" altLang="ja-JP" sz="2400" dirty="0" smtClean="0"/>
              <a:t>, pp. 189–198. Plural Publishing: San Diego.</a:t>
            </a:r>
          </a:p>
          <a:p>
            <a:pPr marL="574675" indent="-574675">
              <a:lnSpc>
                <a:spcPct val="90000"/>
              </a:lnSpc>
              <a:buFontTx/>
              <a:buNone/>
            </a:pPr>
            <a:r>
              <a:rPr lang="en-US" altLang="ja-JP" sz="2400" dirty="0" err="1" smtClean="0"/>
              <a:t>Teshigawara</a:t>
            </a:r>
            <a:r>
              <a:rPr lang="en-US" altLang="ja-JP" sz="2400" dirty="0"/>
              <a:t>, M., </a:t>
            </a:r>
            <a:r>
              <a:rPr lang="en-US" altLang="ja-JP" sz="2400" dirty="0" err="1"/>
              <a:t>Murano</a:t>
            </a:r>
            <a:r>
              <a:rPr lang="en-US" altLang="ja-JP" sz="2400" dirty="0"/>
              <a:t>, E. Z. (2004). </a:t>
            </a:r>
            <a:r>
              <a:rPr lang="en-US" altLang="ja-JP" sz="2400" dirty="0" err="1"/>
              <a:t>Articulatory</a:t>
            </a:r>
            <a:r>
              <a:rPr lang="en-US" altLang="ja-JP" sz="2400" dirty="0"/>
              <a:t> correlates of voice qualities of good guys and bad guys in Japanese </a:t>
            </a:r>
            <a:r>
              <a:rPr lang="en-US" altLang="ja-JP" sz="2400" i="1" dirty="0"/>
              <a:t>anime</a:t>
            </a:r>
            <a:r>
              <a:rPr lang="en-US" altLang="ja-JP" sz="2400" i="1" dirty="0">
                <a:cs typeface="Times New Roman" pitchFamily="18" charset="0"/>
              </a:rPr>
              <a:t>: an MRI study</a:t>
            </a:r>
            <a:r>
              <a:rPr lang="en-US" altLang="ja-JP" sz="2400" i="1" dirty="0"/>
              <a:t> </a:t>
            </a:r>
            <a:r>
              <a:rPr lang="en-US" altLang="ja-JP" sz="2400" dirty="0"/>
              <a:t>. </a:t>
            </a:r>
            <a:r>
              <a:rPr lang="en-US" altLang="ja-JP" sz="2400" i="1" dirty="0"/>
              <a:t>Proceedings of INTERSPEECH 2004 (ICSLP)</a:t>
            </a:r>
            <a:r>
              <a:rPr lang="en-US" altLang="ja-JP" sz="2400" dirty="0"/>
              <a:t>, Vol. 2, 1249–1252</a:t>
            </a:r>
            <a:r>
              <a:rPr lang="en-US" altLang="ja-JP" sz="24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Background (4/4):</a:t>
            </a:r>
            <a:br>
              <a:rPr lang="en-US" altLang="ja-JP" dirty="0" smtClean="0"/>
            </a:br>
            <a:r>
              <a:rPr lang="en-US" altLang="ja-JP" dirty="0" smtClean="0"/>
              <a:t>Anime voice studies (2/2)</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err="1" smtClean="0"/>
              <a:t>Teshigawara</a:t>
            </a:r>
            <a:r>
              <a:rPr lang="en-US" altLang="ja-JP" dirty="0" smtClean="0"/>
              <a:t> (2003, 2009): Auditory and acoustic analyses of 88 anime voices; perceptual experiment using 27 random-spliced voices with Japanese listeners</a:t>
            </a:r>
          </a:p>
          <a:p>
            <a:r>
              <a:rPr lang="en-US" altLang="ja-JP" dirty="0" err="1" smtClean="0"/>
              <a:t>Teshigawara</a:t>
            </a:r>
            <a:r>
              <a:rPr lang="en-US" altLang="ja-JP" dirty="0" smtClean="0"/>
              <a:t> et al. (2007, 2009): Perceptual experiment using the same set of random-spliced voices and original voices with Hebrew listeners</a:t>
            </a:r>
          </a:p>
          <a:p>
            <a:r>
              <a:rPr kumimoji="1" lang="en-US" altLang="ja-JP" dirty="0" err="1" smtClean="0"/>
              <a:t>Teshigawara</a:t>
            </a:r>
            <a:r>
              <a:rPr kumimoji="1" lang="en-US" altLang="ja-JP" dirty="0" smtClean="0"/>
              <a:t> and </a:t>
            </a:r>
            <a:r>
              <a:rPr kumimoji="1" lang="en-US" altLang="ja-JP" dirty="0" err="1" smtClean="0"/>
              <a:t>Murano</a:t>
            </a:r>
            <a:r>
              <a:rPr kumimoji="1" lang="en-US" altLang="ja-JP" dirty="0" smtClean="0"/>
              <a:t> (2004): MRI study of a subject </a:t>
            </a:r>
            <a:r>
              <a:rPr kumimoji="1" lang="en-US" altLang="ja-JP" smtClean="0"/>
              <a:t>uttering 5 voice </a:t>
            </a:r>
            <a:r>
              <a:rPr kumimoji="1" lang="en-US" altLang="ja-JP" dirty="0" smtClean="0"/>
              <a:t>types</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Materials</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Anime voices from 20 titles (1960’s– 1990’s) with clear distinction between heroes and villains</a:t>
            </a:r>
          </a:p>
          <a:p>
            <a:pPr lvl="1"/>
            <a:r>
              <a:rPr lang="en-US" altLang="ja-JP" dirty="0" smtClean="0"/>
              <a:t>Objective: To abstract characteristics of voices of stereotypical good guys and bad guys </a:t>
            </a:r>
          </a:p>
          <a:p>
            <a:pPr lvl="1"/>
            <a:r>
              <a:rPr lang="en-US" altLang="ja-JP" dirty="0" smtClean="0"/>
              <a:t>A total of 88 character voices</a:t>
            </a:r>
          </a:p>
          <a:p>
            <a:pPr lvl="2"/>
            <a:r>
              <a:rPr lang="en-US" altLang="ja-JP" dirty="0" smtClean="0"/>
              <a:t>Breakdown: voices of heroes, villains, and villainous-sounding supporting roles</a:t>
            </a:r>
          </a:p>
          <a:p>
            <a:pPr lvl="2"/>
            <a:r>
              <a:rPr lang="en-US" altLang="ja-JP" dirty="0" smtClean="0"/>
              <a:t>Characters with clean voice portions (= without sound effects or background music )</a:t>
            </a:r>
            <a:endParaRPr lang="ja-JP"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Auditory Analysis (1/4): </a:t>
            </a:r>
            <a:r>
              <a:rPr lang="en-US" altLang="ja-JP" dirty="0" smtClean="0"/>
              <a:t>Method</a:t>
            </a:r>
            <a:endParaRPr kumimoji="1" lang="ja-JP" altLang="en-US" dirty="0"/>
          </a:p>
        </p:txBody>
      </p:sp>
      <p:sp>
        <p:nvSpPr>
          <p:cNvPr id="3" name="コンテンツ プレースホルダ 2"/>
          <p:cNvSpPr>
            <a:spLocks noGrp="1"/>
          </p:cNvSpPr>
          <p:nvPr>
            <p:ph idx="1"/>
          </p:nvPr>
        </p:nvSpPr>
        <p:spPr>
          <a:xfrm>
            <a:off x="214282" y="1285860"/>
            <a:ext cx="4543428" cy="5257800"/>
          </a:xfrm>
        </p:spPr>
        <p:txBody>
          <a:bodyPr>
            <a:normAutofit fontScale="85000" lnSpcReduction="20000"/>
          </a:bodyPr>
          <a:lstStyle/>
          <a:p>
            <a:r>
              <a:rPr lang="en-US" altLang="ja-JP" dirty="0" smtClean="0"/>
              <a:t>Deduction of </a:t>
            </a:r>
            <a:r>
              <a:rPr lang="en-US" altLang="ja-JP" dirty="0" err="1" smtClean="0"/>
              <a:t>articulatory</a:t>
            </a:r>
            <a:r>
              <a:rPr lang="en-US" altLang="ja-JP" dirty="0" smtClean="0"/>
              <a:t> characteristics based on introspection</a:t>
            </a:r>
          </a:p>
          <a:p>
            <a:pPr lvl="1"/>
            <a:r>
              <a:rPr lang="en-US" altLang="ja-JP" dirty="0" smtClean="0"/>
              <a:t>Laryngeal settings</a:t>
            </a:r>
          </a:p>
          <a:p>
            <a:pPr lvl="1"/>
            <a:r>
              <a:rPr lang="en-US" altLang="ja-JP" dirty="0" err="1" smtClean="0"/>
              <a:t>Supralaryngeal</a:t>
            </a:r>
            <a:r>
              <a:rPr lang="en-US" altLang="ja-JP" dirty="0" smtClean="0"/>
              <a:t> settings</a:t>
            </a:r>
          </a:p>
          <a:p>
            <a:r>
              <a:rPr lang="en-US" altLang="ja-JP" dirty="0" smtClean="0"/>
              <a:t>Laver’s (1994) descriptive framework for voice quality with some modifications</a:t>
            </a:r>
          </a:p>
          <a:p>
            <a:pPr lvl="1"/>
            <a:r>
              <a:rPr lang="en-US" altLang="ja-JP" dirty="0" smtClean="0"/>
              <a:t>Addition of “</a:t>
            </a:r>
            <a:r>
              <a:rPr lang="en-US" altLang="ja-JP" dirty="0" err="1" smtClean="0"/>
              <a:t>supraglottic</a:t>
            </a:r>
            <a:r>
              <a:rPr lang="en-US" altLang="ja-JP" dirty="0" smtClean="0"/>
              <a:t> states”  (laryngeal constriction vs. larynx lowering) to Laver</a:t>
            </a:r>
          </a:p>
          <a:p>
            <a:pPr lvl="1"/>
            <a:r>
              <a:rPr lang="en-US" altLang="ja-JP" dirty="0" smtClean="0"/>
              <a:t>Deviations from the neutral setting were recorded using scalar degrees</a:t>
            </a:r>
            <a:endParaRPr lang="en-US" altLang="ja-JP" dirty="0"/>
          </a:p>
        </p:txBody>
      </p:sp>
      <p:pic>
        <p:nvPicPr>
          <p:cNvPr id="4" name="Picture 4" descr="vt"/>
          <p:cNvPicPr>
            <a:picLocks noChangeAspect="1" noChangeArrowheads="1"/>
          </p:cNvPicPr>
          <p:nvPr/>
        </p:nvPicPr>
        <p:blipFill>
          <a:blip r:embed="rId2" cstate="print"/>
          <a:srcRect/>
          <a:stretch>
            <a:fillRect/>
          </a:stretch>
        </p:blipFill>
        <p:spPr bwMode="auto">
          <a:xfrm>
            <a:off x="4500562" y="1285860"/>
            <a:ext cx="4429156" cy="4848225"/>
          </a:xfrm>
          <a:prstGeom prst="rect">
            <a:avLst/>
          </a:prstGeom>
          <a:noFill/>
        </p:spPr>
      </p:pic>
      <p:sp>
        <p:nvSpPr>
          <p:cNvPr id="5" name="Text Box 5"/>
          <p:cNvSpPr txBox="1">
            <a:spLocks noChangeArrowheads="1"/>
          </p:cNvSpPr>
          <p:nvPr/>
        </p:nvSpPr>
        <p:spPr bwMode="auto">
          <a:xfrm>
            <a:off x="5638800" y="6172200"/>
            <a:ext cx="1981200" cy="461665"/>
          </a:xfrm>
          <a:prstGeom prst="rect">
            <a:avLst/>
          </a:prstGeom>
          <a:noFill/>
          <a:ln w="9525">
            <a:noFill/>
            <a:miter lim="800000"/>
            <a:headEnd/>
            <a:tailEnd/>
          </a:ln>
          <a:effectLst/>
        </p:spPr>
        <p:txBody>
          <a:bodyPr>
            <a:spAutoFit/>
          </a:bodyPr>
          <a:lstStyle/>
          <a:p>
            <a:pPr>
              <a:spcBef>
                <a:spcPct val="50000"/>
              </a:spcBef>
            </a:pPr>
            <a:r>
              <a:rPr lang="en-US" altLang="ja-JP" sz="2400" dirty="0" err="1"/>
              <a:t>Esling</a:t>
            </a:r>
            <a:r>
              <a:rPr lang="en-US" altLang="ja-JP" sz="2400" dirty="0"/>
              <a:t> (2005)</a:t>
            </a:r>
          </a:p>
        </p:txBody>
      </p:sp>
      <p:sp>
        <p:nvSpPr>
          <p:cNvPr id="6" name="Oval 6"/>
          <p:cNvSpPr>
            <a:spLocks noChangeArrowheads="1"/>
          </p:cNvSpPr>
          <p:nvPr/>
        </p:nvSpPr>
        <p:spPr bwMode="auto">
          <a:xfrm>
            <a:off x="6988202" y="4419616"/>
            <a:ext cx="1441450" cy="1223962"/>
          </a:xfrm>
          <a:prstGeom prst="ellipse">
            <a:avLst/>
          </a:prstGeom>
          <a:noFill/>
          <a:ln w="38100">
            <a:solidFill>
              <a:srgbClr val="FF0000"/>
            </a:solidFill>
            <a:round/>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Auditory Analysis (2/4):</a:t>
            </a:r>
            <a:br>
              <a:rPr lang="en-US" altLang="ja-JP" dirty="0" smtClean="0"/>
            </a:br>
            <a:r>
              <a:rPr lang="en-US" altLang="ja-JP" dirty="0" smtClean="0"/>
              <a:t>Sample Vocal Profile Protocol</a:t>
            </a:r>
            <a:endParaRPr kumimoji="1" lang="ja-JP" altLang="en-US" dirty="0"/>
          </a:p>
        </p:txBody>
      </p:sp>
      <p:graphicFrame>
        <p:nvGraphicFramePr>
          <p:cNvPr id="6" name="Group 68"/>
          <p:cNvGraphicFramePr>
            <a:graphicFrameLocks noGrp="1"/>
          </p:cNvGraphicFramePr>
          <p:nvPr/>
        </p:nvGraphicFramePr>
        <p:xfrm>
          <a:off x="487363" y="1743092"/>
          <a:ext cx="8167687" cy="4114800"/>
        </p:xfrm>
        <a:graphic>
          <a:graphicData uri="http://schemas.openxmlformats.org/drawingml/2006/table">
            <a:tbl>
              <a:tblPr/>
              <a:tblGrid>
                <a:gridCol w="1770062"/>
                <a:gridCol w="2362200"/>
                <a:gridCol w="1292225"/>
                <a:gridCol w="914400"/>
                <a:gridCol w="914400"/>
                <a:gridCol w="914400"/>
              </a:tblGrid>
              <a:tr h="3635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ea typeface="ＭＳ Ｐゴシック" charset="-128"/>
                          <a:cs typeface="Times New Roman" pitchFamily="18" charset="0"/>
                        </a:rPr>
                        <a:t>Category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Setting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Scalar degrees</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35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neutral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non neutral</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363538">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Phonatory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modal voice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kumimoji="1" lang="ja-JP" altLang="en-US"/>
                    </a:p>
                  </a:txBody>
                  <a:tcPr/>
                </a:tc>
                <a:tc hMerge="1">
                  <a:txBody>
                    <a:bodyPr/>
                    <a:lstStyle/>
                    <a:p>
                      <a:endParaRPr kumimoji="1" lang="ja-JP" altLang="en-US"/>
                    </a:p>
                  </a:txBody>
                  <a:tcPr/>
                </a:tc>
              </a:tr>
              <a:tr h="4159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falsetto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30480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creak(y)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whisper(y)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rPr>
                        <a:t>harsh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ea typeface="ＭＳ Ｐゴシック" charset="-128"/>
                        </a:rPr>
                        <a:t>breathy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Auditory Analysis (3/4): Results (1/2)</a:t>
            </a:r>
            <a:endParaRPr kumimoji="1" lang="ja-JP" altLang="en-US" dirty="0"/>
          </a:p>
        </p:txBody>
      </p:sp>
      <p:sp>
        <p:nvSpPr>
          <p:cNvPr id="3" name="コンテンツ プレースホルダ 2"/>
          <p:cNvSpPr>
            <a:spLocks noGrp="1"/>
          </p:cNvSpPr>
          <p:nvPr>
            <p:ph idx="1"/>
          </p:nvPr>
        </p:nvSpPr>
        <p:spPr>
          <a:xfrm>
            <a:off x="457200" y="1285860"/>
            <a:ext cx="8229600" cy="5214974"/>
          </a:xfrm>
        </p:spPr>
        <p:txBody>
          <a:bodyPr>
            <a:normAutofit fontScale="92500" lnSpcReduction="10000"/>
          </a:bodyPr>
          <a:lstStyle/>
          <a:p>
            <a:r>
              <a:rPr kumimoji="1" lang="en-US" altLang="ja-JP" dirty="0" err="1" smtClean="0"/>
              <a:t>Auditorily</a:t>
            </a:r>
            <a:r>
              <a:rPr kumimoji="1" lang="en-US" altLang="ja-JP" dirty="0" smtClean="0"/>
              <a:t> identified 4 Voice Types</a:t>
            </a:r>
          </a:p>
          <a:p>
            <a:pPr lvl="1"/>
            <a:r>
              <a:rPr lang="en-US" altLang="ja-JP" dirty="0" smtClean="0"/>
              <a:t>Hero Type I: </a:t>
            </a:r>
            <a:r>
              <a:rPr kumimoji="0" lang="en-US" altLang="ja-JP" dirty="0" smtClean="0"/>
              <a:t>no laryngeal constriction with/without breathy voice</a:t>
            </a:r>
          </a:p>
          <a:p>
            <a:pPr lvl="2"/>
            <a:r>
              <a:rPr kumimoji="0" lang="en-US" altLang="ja-JP" sz="2800" dirty="0" smtClean="0"/>
              <a:t>Hero Type </a:t>
            </a:r>
            <a:r>
              <a:rPr lang="en-US" altLang="ja-JP" sz="2800" dirty="0" smtClean="0"/>
              <a:t>I' </a:t>
            </a:r>
            <a:r>
              <a:rPr kumimoji="0" lang="en-US" altLang="ja-JP" sz="2800" dirty="0" smtClean="0"/>
              <a:t>(among characters played by female voice actors): moderately breathy voice</a:t>
            </a:r>
            <a:endParaRPr lang="ja-JP" altLang="en-US" sz="2800" dirty="0" smtClean="0"/>
          </a:p>
          <a:p>
            <a:pPr lvl="1"/>
            <a:r>
              <a:rPr lang="en-US" altLang="ja-JP" dirty="0" smtClean="0"/>
              <a:t>Hero Type II: </a:t>
            </a:r>
            <a:r>
              <a:rPr kumimoji="0" lang="en-US" altLang="ja-JP" dirty="0" smtClean="0"/>
              <a:t>slight or intermittent laryngeal constriction</a:t>
            </a:r>
          </a:p>
          <a:p>
            <a:pPr lvl="1"/>
            <a:r>
              <a:rPr kumimoji="0" lang="en-US" altLang="ja-JP" dirty="0" smtClean="0"/>
              <a:t>Villain Type I: </a:t>
            </a:r>
            <a:r>
              <a:rPr lang="en-US" altLang="ja-JP" dirty="0" smtClean="0"/>
              <a:t>moderate or extreme laryngeal constriction, raised larynx, jaw protrusion, labial constriction, close jaw and harsh voice </a:t>
            </a:r>
          </a:p>
          <a:p>
            <a:pPr lvl="1"/>
            <a:r>
              <a:rPr lang="en-US" altLang="ja-JP" dirty="0" smtClean="0"/>
              <a:t>Villain Type II:  lowered larynx, with/without slight jaw protrusion and slight labial constriction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9185</TotalTime>
  <Words>3506</Words>
  <Application>Microsoft Office PowerPoint</Application>
  <PresentationFormat>画面に合わせる (4:3)</PresentationFormat>
  <Paragraphs>469</Paragraphs>
  <Slides>41</Slides>
  <Notes>12</Notes>
  <HiddenSlides>0</HiddenSlides>
  <MMClips>7</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3" baseType="lpstr">
      <vt:lpstr>Office テーマ</vt:lpstr>
      <vt:lpstr>Image</vt:lpstr>
      <vt:lpstr>Voices in Anime</vt:lpstr>
      <vt:lpstr>Background (1/4): Studies of Speech Sounds</vt:lpstr>
      <vt:lpstr>Background (2/4): How I Started My Research of Voices in Anime</vt:lpstr>
      <vt:lpstr>Background (3/4): Anime voice studies (1/2)</vt:lpstr>
      <vt:lpstr>Background (4/4): Anime voice studies (2/2)</vt:lpstr>
      <vt:lpstr>Materials</vt:lpstr>
      <vt:lpstr>Auditory Analysis (1/4): Method</vt:lpstr>
      <vt:lpstr>Auditory Analysis (2/4): Sample Vocal Profile Protocol</vt:lpstr>
      <vt:lpstr>Auditory Analysis (3/4): Results (1/2)</vt:lpstr>
      <vt:lpstr>Auditory Analysis (4/4): Results (2/2)</vt:lpstr>
      <vt:lpstr>Acoustic Analysis (1/3): Methods</vt:lpstr>
      <vt:lpstr>Acoustic Analysis (2/3): Results (1/2)</vt:lpstr>
      <vt:lpstr>Acoustic Analysis (3/3): Results (2/2)</vt:lpstr>
      <vt:lpstr>Perceptual Experiment (1/10): Overview (1/4)</vt:lpstr>
      <vt:lpstr>Perceptual Experiment (2/10): Overview (2/4)</vt:lpstr>
      <vt:lpstr>Perceptual Experiment (3/10): Overview (3/4)</vt:lpstr>
      <vt:lpstr>Perceptual Experiment (4/10): Overview (4/4)</vt:lpstr>
      <vt:lpstr>Perceptual Experiment (5/10): Phonetic Measures</vt:lpstr>
      <vt:lpstr>Perceptual Experiment (6/10): Correlations between Adjectival Ratings and Phonetic Properties</vt:lpstr>
      <vt:lpstr>Correlations between Perceptual Experiment Items and Phonetic Measures (Excerpt 1)</vt:lpstr>
      <vt:lpstr>Correlations between Perceptual Experiment Items and Phonetic Measures (Excerpt 2)</vt:lpstr>
      <vt:lpstr>Perceptual Experiment (9/10): Results (1/2)</vt:lpstr>
      <vt:lpstr>Perceptual Experiment (10/10): Results (2/2)</vt:lpstr>
      <vt:lpstr>Speculations about Origin of Person Perception Based on Voice (1/3)</vt:lpstr>
      <vt:lpstr>Speculations about Origin of Person Perception Based on Voice (2/3)</vt:lpstr>
      <vt:lpstr>Speculations about Origin of Person Perception Based on Voice (3/3)</vt:lpstr>
      <vt:lpstr>Physiological Observations (1/11): MRI Study (Teshigawara &amp; Murano 2004) – Aims</vt:lpstr>
      <vt:lpstr>Physiological Observations (2/11): MRI Study – Method </vt:lpstr>
      <vt:lpstr>Physiological Observations (3/11):  Target Voice Quality Settings</vt:lpstr>
      <vt:lpstr>Physiological Observations (4/11): Results –  MR image of the normal setting: Lateral view</vt:lpstr>
      <vt:lpstr>スライド 31</vt:lpstr>
      <vt:lpstr>スライド 32</vt:lpstr>
      <vt:lpstr>Physiological Observations (7/11): 3D reconstructed images – preliminary results: normal setting</vt:lpstr>
      <vt:lpstr>スライド 34</vt:lpstr>
      <vt:lpstr>スライド 35</vt:lpstr>
      <vt:lpstr>スライド 36</vt:lpstr>
      <vt:lpstr>Physiological Observations (11/11): Conclusions</vt:lpstr>
      <vt:lpstr>Conclusions</vt:lpstr>
      <vt:lpstr>References (1/3)</vt:lpstr>
      <vt:lpstr>References (2/3)</vt:lpstr>
      <vt:lpstr>References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mteshi2</dc:creator>
  <cp:lastModifiedBy>mteshi</cp:lastModifiedBy>
  <cp:revision>173</cp:revision>
  <dcterms:created xsi:type="dcterms:W3CDTF">2010-03-04T02:06:37Z</dcterms:created>
  <dcterms:modified xsi:type="dcterms:W3CDTF">2010-03-12T21:45:29Z</dcterms:modified>
</cp:coreProperties>
</file>