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136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32632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lIns="50800" tIns="50800" rIns="50800" bIns="50800">
            <a:spAutoFit/>
          </a:bodyPr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4"/>
          </p:nvPr>
        </p:nvSpPr>
        <p:spPr>
          <a:xfrm>
            <a:off x="1270000" y="4222750"/>
            <a:ext cx="10464800" cy="774701"/>
          </a:xfrm>
          <a:prstGeom prst="rect">
            <a:avLst/>
          </a:prstGeom>
        </p:spPr>
        <p:txBody>
          <a:bodyPr lIns="50800" tIns="50800" rIns="50800" bIns="50800" anchor="ctr">
            <a:spAutoFit/>
          </a:bodyPr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1318542" y="505742"/>
            <a:ext cx="10999894" cy="2239716"/>
          </a:xfrm>
          <a:prstGeom prst="rect">
            <a:avLst/>
          </a:prstGeo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3883377" y="8146062"/>
            <a:ext cx="7658383" cy="1282419"/>
          </a:xfrm>
          <a:prstGeom prst="rect">
            <a:avLst/>
          </a:prstGeom>
        </p:spPr>
        <p:txBody>
          <a:bodyPr anchor="b"/>
          <a:lstStyle>
            <a:lvl1pPr marL="0" indent="0" algn="r">
              <a:buSzTx/>
              <a:buFontTx/>
              <a:buNone/>
              <a:defRPr sz="2800">
                <a:solidFill>
                  <a:srgbClr val="F2F2F2"/>
                </a:solidFill>
              </a:defRPr>
            </a:lvl1pPr>
            <a:lvl2pPr marL="0" indent="0" algn="r">
              <a:buSzTx/>
              <a:buFontTx/>
              <a:buNone/>
              <a:defRPr sz="2800">
                <a:solidFill>
                  <a:srgbClr val="F2F2F2"/>
                </a:solidFill>
              </a:defRPr>
            </a:lvl2pPr>
            <a:lvl3pPr marL="0" indent="0" algn="r">
              <a:buSzTx/>
              <a:buFontTx/>
              <a:buNone/>
              <a:defRPr sz="2800">
                <a:solidFill>
                  <a:srgbClr val="F2F2F2"/>
                </a:solidFill>
              </a:defRPr>
            </a:lvl3pPr>
            <a:lvl4pPr marL="0" indent="0" algn="r">
              <a:buSzTx/>
              <a:buFontTx/>
              <a:buNone/>
              <a:defRPr sz="2800">
                <a:solidFill>
                  <a:srgbClr val="F2F2F2"/>
                </a:solidFill>
              </a:defRPr>
            </a:lvl4pPr>
            <a:lvl5pPr marL="0" indent="0" algn="r">
              <a:buSzTx/>
              <a:buFontTx/>
              <a:buNone/>
              <a:defRPr sz="2800">
                <a:solidFill>
                  <a:srgbClr val="F2F2F2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8951341" y="8864144"/>
            <a:ext cx="368767" cy="35199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8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8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8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6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8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8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8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342900" indent="-342900" defTabSz="584200">
              <a:spcBef>
                <a:spcPts val="3200"/>
              </a:spcBef>
              <a:buSzPct val="75000"/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SzPct val="75000"/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UC+M_04180_UnveilingMat6.jp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88995" y="354471"/>
            <a:ext cx="12228126" cy="1054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88995" y="1625599"/>
            <a:ext cx="12228126" cy="6701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510993" y="9074234"/>
            <a:ext cx="453524" cy="451105"/>
          </a:xfrm>
          <a:prstGeom prst="rect">
            <a:avLst/>
          </a:prstGeom>
          <a:ln w="12700">
            <a:miter lim="400000"/>
          </a:ln>
        </p:spPr>
        <p:txBody>
          <a:bodyPr wrap="none" lIns="65022" tIns="65022" rIns="65022" bIns="65022" anchor="ctr">
            <a:spAutoFit/>
          </a:bodyPr>
          <a:lstStyle>
            <a:lvl1pPr algn="r" defTabSz="650011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marL="0" marR="0" indent="0" algn="l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0E3C75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0E3C75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0E3C75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0E3C75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0E3C75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0E3C75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0E3C75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0E3C75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ln>
            <a:noFill/>
          </a:ln>
          <a:solidFill>
            <a:srgbClr val="0E3C75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57038" marR="0" indent="-457038" algn="l" defTabSz="650011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85512" marR="0" indent="-428474" algn="l" defTabSz="650011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79708" marR="0" indent="-365630" algn="l" defTabSz="650011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6746" marR="0" indent="-365630" algn="l" defTabSz="650011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3787" marR="0" indent="-365630" algn="l" defTabSz="650011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59416" marR="0" indent="-274222" algn="l" defTabSz="650011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6456" marR="0" indent="-274222" algn="l" defTabSz="650011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3494" marR="0" indent="-274222" algn="l" defTabSz="650011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0534" marR="0" indent="-274223" algn="l" defTabSz="650011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5001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67742" y="518442"/>
            <a:ext cx="10999894" cy="2239716"/>
          </a:xfrm>
          <a:prstGeom prst="rect">
            <a:avLst/>
          </a:prstGeom>
        </p:spPr>
        <p:txBody>
          <a:bodyPr/>
          <a:lstStyle/>
          <a:p>
            <a:pPr defTabSz="624010">
              <a:defRPr sz="4800"/>
            </a:pPr>
            <a:r>
              <a:t>Kinetic Resolution &amp; </a:t>
            </a:r>
          </a:p>
          <a:p>
            <a:pPr defTabSz="624010">
              <a:defRPr sz="4800"/>
            </a:pPr>
            <a:r>
              <a:t>Desymmetrization reaction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3756377" y="8146062"/>
            <a:ext cx="7658383" cy="1282419"/>
          </a:xfrm>
          <a:prstGeom prst="rect">
            <a:avLst/>
          </a:prstGeom>
        </p:spPr>
        <p:txBody>
          <a:bodyPr/>
          <a:lstStyle/>
          <a:p>
            <a:r>
              <a:t>Jie Liu</a:t>
            </a:r>
          </a:p>
          <a:p>
            <a:r>
              <a:t>Nov30/2016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9600" y="3479800"/>
            <a:ext cx="4648200" cy="233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7900" y="3498850"/>
            <a:ext cx="4648200" cy="275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7466" y="457280"/>
            <a:ext cx="8991601" cy="844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354" y="6434586"/>
            <a:ext cx="3160746" cy="1828456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2841435" y="8966198"/>
            <a:ext cx="7575929" cy="342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R.Noyori, M.Kitamura,and T.Ohkuma,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Proc.Natl.Acad. Sci. U.S.A.,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2004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, 101, 5356</a:t>
            </a:r>
          </a:p>
        </p:txBody>
      </p:sp>
      <p:pic>
        <p:nvPicPr>
          <p:cNvPr id="21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5333" y="1102783"/>
            <a:ext cx="914401" cy="143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2683" y="3401483"/>
            <a:ext cx="1054101" cy="151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70075" y="3401483"/>
            <a:ext cx="1054100" cy="1511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99669" y="173566"/>
            <a:ext cx="4304929" cy="533401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Enantioselective Reaction </a:t>
            </a:r>
          </a:p>
        </p:txBody>
      </p:sp>
      <p:sp>
        <p:nvSpPr>
          <p:cNvPr id="218" name="Shape 218"/>
          <p:cNvSpPr/>
          <p:nvPr/>
        </p:nvSpPr>
        <p:spPr>
          <a:xfrm>
            <a:off x="1642533" y="2683933"/>
            <a:ext cx="1" cy="70133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1792176" y="2734733"/>
            <a:ext cx="4191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</a:t>
            </a:r>
            <a:r>
              <a:rPr sz="1200"/>
              <a:t>2</a:t>
            </a:r>
          </a:p>
        </p:txBody>
      </p:sp>
      <p:sp>
        <p:nvSpPr>
          <p:cNvPr id="220" name="Shape 220"/>
          <p:cNvSpPr/>
          <p:nvPr/>
        </p:nvSpPr>
        <p:spPr>
          <a:xfrm>
            <a:off x="1484799" y="3778249"/>
            <a:ext cx="31546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+</a:t>
            </a:r>
          </a:p>
        </p:txBody>
      </p:sp>
      <p:sp>
        <p:nvSpPr>
          <p:cNvPr id="221" name="Shape 221"/>
          <p:cNvSpPr/>
          <p:nvPr/>
        </p:nvSpPr>
        <p:spPr>
          <a:xfrm>
            <a:off x="2145360" y="5073649"/>
            <a:ext cx="5035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</a:t>
            </a:r>
            <a:r>
              <a:t>)</a:t>
            </a:r>
          </a:p>
        </p:txBody>
      </p:sp>
      <p:sp>
        <p:nvSpPr>
          <p:cNvPr id="222" name="Shape 222"/>
          <p:cNvSpPr/>
          <p:nvPr/>
        </p:nvSpPr>
        <p:spPr>
          <a:xfrm>
            <a:off x="569434" y="5073649"/>
            <a:ext cx="52059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Definition 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288995" y="1526256"/>
            <a:ext cx="12228126" cy="6701088"/>
          </a:xfrm>
          <a:prstGeom prst="rect">
            <a:avLst/>
          </a:prstGeom>
        </p:spPr>
        <p:txBody>
          <a:bodyPr/>
          <a:lstStyle/>
          <a:p>
            <a:pPr marL="434186" indent="-434186" defTabSz="617510">
              <a:defRPr sz="3040">
                <a:solidFill>
                  <a:schemeClr val="accent1"/>
                </a:solidFill>
              </a:defRPr>
            </a:pPr>
            <a:r>
              <a:t>Kinetic Resolution</a:t>
            </a:r>
          </a:p>
          <a:p>
            <a:pPr marL="434186" indent="-434186" defTabSz="617510">
              <a:defRPr sz="2660"/>
            </a:pPr>
            <a:endParaRPr/>
          </a:p>
          <a:p>
            <a:pPr marL="434186" indent="-434186" defTabSz="617510">
              <a:defRPr sz="2660"/>
            </a:pPr>
            <a:r>
              <a:t>It’s a process leading to the separation of enantiomers, or derivatives thereof.</a:t>
            </a:r>
          </a:p>
          <a:p>
            <a:pPr marL="434186" indent="-434186" defTabSz="617510">
              <a:defRPr sz="2660"/>
            </a:pPr>
            <a:endParaRPr/>
          </a:p>
          <a:p>
            <a:pPr marL="434186" indent="-434186" defTabSz="617510">
              <a:defRPr sz="3040">
                <a:solidFill>
                  <a:schemeClr val="accent1"/>
                </a:solidFill>
              </a:defRPr>
            </a:pPr>
            <a:r>
              <a:t>Desymmetrization Reaction</a:t>
            </a:r>
          </a:p>
          <a:p>
            <a:pPr marL="434186" indent="-434186" defTabSz="617510">
              <a:defRPr sz="3040">
                <a:solidFill>
                  <a:schemeClr val="accent1"/>
                </a:solidFill>
              </a:defRPr>
            </a:pPr>
            <a:endParaRPr/>
          </a:p>
          <a:p>
            <a:pPr marL="434186" indent="-434186" defTabSz="617510">
              <a:defRPr sz="3040"/>
            </a:pPr>
            <a:r>
              <a:t>is the modification of a molecule that result in the loss of one or more symmetry elements. Commonly, desymmetrization convert symmetry compounds into chiral products.</a:t>
            </a:r>
          </a:p>
          <a:p>
            <a:pPr marL="434186" indent="-434186" defTabSz="617510">
              <a:defRPr sz="3040"/>
            </a:pPr>
            <a:endParaRPr/>
          </a:p>
          <a:p>
            <a:pPr marL="434186" indent="-434186" defTabSz="617510">
              <a:defRPr sz="3040"/>
            </a:pPr>
            <a:endParaRPr/>
          </a:p>
          <a:p>
            <a:pPr marL="434186" indent="-434186" defTabSz="617510">
              <a:defRPr sz="3040"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7018866" y="2532260"/>
            <a:ext cx="1889523" cy="483263"/>
          </a:xfrm>
          <a:prstGeom prst="rect">
            <a:avLst/>
          </a:prstGeom>
          <a:blipFill>
            <a:blip r:embed="rId2">
              <a:alphaModFix amt="33685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5300133" y="5385527"/>
            <a:ext cx="1099940" cy="483262"/>
          </a:xfrm>
          <a:prstGeom prst="rect">
            <a:avLst/>
          </a:prstGeom>
          <a:blipFill>
            <a:blip r:embed="rId2">
              <a:alphaModFix amt="33685"/>
            </a:blip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animBg="1" advAuto="0"/>
      <p:bldP spid="145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classic racemic drug</a:t>
            </a:r>
          </a:p>
        </p:txBody>
      </p:sp>
      <p:pic>
        <p:nvPicPr>
          <p:cNvPr id="14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8108" y="2694714"/>
            <a:ext cx="4280061" cy="2158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458" y="2758224"/>
            <a:ext cx="4010563" cy="203178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7295304" y="589563"/>
            <a:ext cx="232807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Thalidomide</a:t>
            </a:r>
          </a:p>
        </p:txBody>
      </p:sp>
      <p:sp>
        <p:nvSpPr>
          <p:cNvPr id="151" name="Shape 151"/>
          <p:cNvSpPr/>
          <p:nvPr/>
        </p:nvSpPr>
        <p:spPr>
          <a:xfrm>
            <a:off x="1409650" y="4914897"/>
            <a:ext cx="4089500" cy="83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</a:t>
            </a:r>
            <a:r>
              <a:t>)-enantiomer is efficacious</a:t>
            </a:r>
          </a:p>
          <a:p>
            <a:r>
              <a:t> and beneficial</a:t>
            </a:r>
          </a:p>
        </p:txBody>
      </p:sp>
      <p:sp>
        <p:nvSpPr>
          <p:cNvPr id="152" name="Shape 152"/>
          <p:cNvSpPr/>
          <p:nvPr/>
        </p:nvSpPr>
        <p:spPr>
          <a:xfrm>
            <a:off x="6509368" y="4914897"/>
            <a:ext cx="5743398" cy="83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</a:t>
            </a:r>
            <a:r>
              <a:t>)-enantiomer is toxic and causes birth </a:t>
            </a:r>
          </a:p>
          <a:p>
            <a:r>
              <a:t>defects when give to pregnant women</a:t>
            </a:r>
          </a:p>
        </p:txBody>
      </p:sp>
      <p:sp>
        <p:nvSpPr>
          <p:cNvPr id="153" name="Shape 153"/>
          <p:cNvSpPr/>
          <p:nvPr/>
        </p:nvSpPr>
        <p:spPr>
          <a:xfrm>
            <a:off x="4124248" y="6870699"/>
            <a:ext cx="3841904" cy="6858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t>Chiral compound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Methods to obtain a particular enantiomer 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038" indent="-457038">
              <a:defRPr sz="3000"/>
            </a:pPr>
            <a:r>
              <a:t>Kinetic resolution </a:t>
            </a:r>
          </a:p>
          <a:p>
            <a:pPr marL="457038" indent="-457038">
              <a:defRPr sz="3000"/>
            </a:pPr>
            <a:endParaRPr/>
          </a:p>
          <a:p>
            <a:pPr marL="457038" indent="-457038">
              <a:defRPr sz="3000"/>
            </a:pPr>
            <a:r>
              <a:t>Chiral chromatography</a:t>
            </a:r>
          </a:p>
          <a:p>
            <a:pPr marL="457038" indent="-457038">
              <a:defRPr sz="3000"/>
            </a:pPr>
            <a:endParaRPr/>
          </a:p>
          <a:p>
            <a:pPr marL="457038" indent="-457038">
              <a:defRPr sz="3000"/>
            </a:pPr>
            <a:r>
              <a:t>Use of chiral natural products as starting materials</a:t>
            </a:r>
          </a:p>
          <a:p>
            <a:pPr marL="457038" indent="-457038">
              <a:defRPr sz="3000"/>
            </a:pPr>
            <a:endParaRPr/>
          </a:p>
          <a:p>
            <a:pPr marL="457038" indent="-457038">
              <a:defRPr sz="3000"/>
            </a:pPr>
            <a:r>
              <a:t>Stoichiometric use of chiral auxiliaries</a:t>
            </a:r>
          </a:p>
          <a:p>
            <a:pPr marL="457038" indent="-457038">
              <a:defRPr sz="3000"/>
            </a:pPr>
            <a:endParaRPr/>
          </a:p>
          <a:p>
            <a:pPr marL="457038" indent="-457038">
              <a:defRPr sz="3000"/>
            </a:pPr>
            <a:r>
              <a:t>Asymmetric (desymmetrization) catalysis</a:t>
            </a:r>
          </a:p>
        </p:txBody>
      </p:sp>
      <p:sp>
        <p:nvSpPr>
          <p:cNvPr id="157" name="Shape 157"/>
          <p:cNvSpPr/>
          <p:nvPr/>
        </p:nvSpPr>
        <p:spPr>
          <a:xfrm>
            <a:off x="685800" y="1636844"/>
            <a:ext cx="3208338" cy="539090"/>
          </a:xfrm>
          <a:prstGeom prst="rect">
            <a:avLst/>
          </a:prstGeom>
          <a:blipFill>
            <a:blip r:embed="rId2">
              <a:alphaModFix amt="33890"/>
            </a:blip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719666" y="5899878"/>
            <a:ext cx="7144677" cy="539090"/>
          </a:xfrm>
          <a:prstGeom prst="rect">
            <a:avLst/>
          </a:prstGeom>
          <a:blipFill>
            <a:blip r:embed="rId2">
              <a:alphaModFix amt="32992"/>
            </a:blip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3065840" y="8712200"/>
            <a:ext cx="667443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t>L.G. Wade, Jr., Organic Chemistry, 8th ed., Pearson Education, </a:t>
            </a:r>
          </a:p>
          <a:p>
            <a:pPr>
              <a:defRPr sz="1800"/>
            </a:pPr>
            <a:r>
              <a:t>Inc.: UpperSaddle River, NJ, 2013, pp. 209-212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animBg="1" advAuto="0"/>
      <p:bldP spid="158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Kinetic Resolution</a:t>
            </a:r>
          </a:p>
        </p:txBody>
      </p:sp>
      <p:pic>
        <p:nvPicPr>
          <p:cNvPr id="16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1900" y="2512483"/>
            <a:ext cx="1862727" cy="2029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4916" y="2512483"/>
            <a:ext cx="1883156" cy="202989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283104" y="1477433"/>
            <a:ext cx="630031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Secondary Alcohols — racemic mixture</a:t>
            </a:r>
          </a:p>
        </p:txBody>
      </p:sp>
      <p:sp>
        <p:nvSpPr>
          <p:cNvPr id="165" name="Shape 165"/>
          <p:cNvSpPr/>
          <p:nvPr/>
        </p:nvSpPr>
        <p:spPr>
          <a:xfrm>
            <a:off x="5607037" y="3292480"/>
            <a:ext cx="31546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+</a:t>
            </a:r>
          </a:p>
        </p:txBody>
      </p:sp>
      <p:sp>
        <p:nvSpPr>
          <p:cNvPr id="166" name="Shape 166"/>
          <p:cNvSpPr/>
          <p:nvPr/>
        </p:nvSpPr>
        <p:spPr>
          <a:xfrm>
            <a:off x="9934475" y="2984499"/>
            <a:ext cx="265511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identical physical </a:t>
            </a:r>
          </a:p>
          <a:p>
            <a:r>
              <a:t>properties</a:t>
            </a:r>
          </a:p>
        </p:txBody>
      </p:sp>
      <p:pic>
        <p:nvPicPr>
          <p:cNvPr id="16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1900" y="6758516"/>
            <a:ext cx="1862727" cy="1378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4916" y="6433020"/>
            <a:ext cx="1883156" cy="2029895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5607037" y="7213017"/>
            <a:ext cx="31546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+</a:t>
            </a:r>
          </a:p>
        </p:txBody>
      </p:sp>
      <p:sp>
        <p:nvSpPr>
          <p:cNvPr id="170" name="Shape 170"/>
          <p:cNvSpPr/>
          <p:nvPr/>
        </p:nvSpPr>
        <p:spPr>
          <a:xfrm flipH="1">
            <a:off x="5764771" y="4413877"/>
            <a:ext cx="1" cy="214764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3786259" y="5415496"/>
            <a:ext cx="346801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Pd-catalyzed   Oxidation</a:t>
            </a:r>
          </a:p>
        </p:txBody>
      </p:sp>
      <p:sp>
        <p:nvSpPr>
          <p:cNvPr id="172" name="Shape 172"/>
          <p:cNvSpPr/>
          <p:nvPr/>
        </p:nvSpPr>
        <p:spPr>
          <a:xfrm>
            <a:off x="9883540" y="7094484"/>
            <a:ext cx="238445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easy to separate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4" animBg="1" advAuto="0"/>
      <p:bldP spid="168" grpId="3" animBg="1" advAuto="0"/>
      <p:bldP spid="169" grpId="6" animBg="1" advAuto="0"/>
      <p:bldP spid="170" grpId="1" animBg="1" advAuto="0"/>
      <p:bldP spid="171" grpId="2" animBg="1" advAuto="0"/>
      <p:bldP spid="172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9125" y="255448"/>
            <a:ext cx="7962725" cy="847156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2798327" y="8969373"/>
            <a:ext cx="8411446" cy="317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400"/>
            </a:pPr>
            <a:r>
              <a:t>M. J. Schultz, R. S. Adler,W. Zierkiewicz, T. Privalov, and M. S. Sigman,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J.Am. Chem.Soc.,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2005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,127,8499</a:t>
            </a:r>
          </a:p>
        </p:txBody>
      </p:sp>
      <p:pic>
        <p:nvPicPr>
          <p:cNvPr id="17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21900" y="1060450"/>
            <a:ext cx="2336800" cy="13843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9892487" y="345016"/>
            <a:ext cx="279562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(-)-alfa-Isosparteine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Table 179"/>
          <p:cNvGraphicFramePr/>
          <p:nvPr/>
        </p:nvGraphicFramePr>
        <p:xfrm>
          <a:off x="2571231" y="297179"/>
          <a:ext cx="8971743" cy="7686024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2990581"/>
                <a:gridCol w="2990581"/>
                <a:gridCol w="2990581"/>
              </a:tblGrid>
              <a:tr h="1921506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921506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921506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921506">
                <a:tc>
                  <a:txBody>
                    <a:bodyPr/>
                    <a:lstStyle/>
                    <a:p>
                      <a:pPr algn="ctr" defTabSz="914400">
                        <a:defRPr sz="2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8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2300" y="2448983"/>
            <a:ext cx="2336800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3400" y="6119283"/>
            <a:ext cx="2514600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23300" y="6119283"/>
            <a:ext cx="2336800" cy="1582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45550" y="2321983"/>
            <a:ext cx="2120900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02028" y="4373033"/>
            <a:ext cx="2743201" cy="139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72500" y="4271433"/>
            <a:ext cx="2667000" cy="116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5575815" y="937683"/>
            <a:ext cx="279562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(-)-alfa-Isosparteine</a:t>
            </a:r>
          </a:p>
        </p:txBody>
      </p:sp>
      <p:sp>
        <p:nvSpPr>
          <p:cNvPr id="187" name="Shape 187"/>
          <p:cNvSpPr/>
          <p:nvPr/>
        </p:nvSpPr>
        <p:spPr>
          <a:xfrm>
            <a:off x="8856472" y="753533"/>
            <a:ext cx="189585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analog of </a:t>
            </a:r>
          </a:p>
          <a:p>
            <a:r>
              <a:t>(+)-sparteine</a:t>
            </a:r>
          </a:p>
        </p:txBody>
      </p:sp>
      <p:sp>
        <p:nvSpPr>
          <p:cNvPr id="188" name="Shape 188"/>
          <p:cNvSpPr/>
          <p:nvPr/>
        </p:nvSpPr>
        <p:spPr>
          <a:xfrm>
            <a:off x="2822600" y="2906183"/>
            <a:ext cx="20732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view from side</a:t>
            </a:r>
          </a:p>
        </p:txBody>
      </p:sp>
      <p:sp>
        <p:nvSpPr>
          <p:cNvPr id="189" name="Shape 189"/>
          <p:cNvSpPr/>
          <p:nvPr/>
        </p:nvSpPr>
        <p:spPr>
          <a:xfrm>
            <a:off x="2636215" y="4944533"/>
            <a:ext cx="244602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view from bottom</a:t>
            </a:r>
          </a:p>
        </p:txBody>
      </p:sp>
      <p:sp>
        <p:nvSpPr>
          <p:cNvPr id="190" name="Shape 190"/>
          <p:cNvSpPr/>
          <p:nvPr/>
        </p:nvSpPr>
        <p:spPr>
          <a:xfrm>
            <a:off x="2751023" y="6500283"/>
            <a:ext cx="236707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beta-elimination</a:t>
            </a:r>
          </a:p>
          <a:p>
            <a:r>
              <a:t>intermediate </a:t>
            </a:r>
          </a:p>
        </p:txBody>
      </p:sp>
      <p:sp>
        <p:nvSpPr>
          <p:cNvPr id="191" name="Shape 191"/>
          <p:cNvSpPr/>
          <p:nvPr/>
        </p:nvSpPr>
        <p:spPr>
          <a:xfrm>
            <a:off x="7859302" y="6978649"/>
            <a:ext cx="503530" cy="4699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</a:t>
            </a:r>
            <a:r>
              <a:t>)</a:t>
            </a:r>
          </a:p>
        </p:txBody>
      </p:sp>
      <p:sp>
        <p:nvSpPr>
          <p:cNvPr id="192" name="Shape 192"/>
          <p:cNvSpPr/>
          <p:nvPr/>
        </p:nvSpPr>
        <p:spPr>
          <a:xfrm>
            <a:off x="10788700" y="6978649"/>
            <a:ext cx="520600" cy="4699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</a:t>
            </a:r>
            <a:r>
              <a:t>)</a:t>
            </a:r>
          </a:p>
        </p:txBody>
      </p:sp>
      <p:sp>
        <p:nvSpPr>
          <p:cNvPr id="193" name="Shape 193"/>
          <p:cNvSpPr/>
          <p:nvPr/>
        </p:nvSpPr>
        <p:spPr>
          <a:xfrm>
            <a:off x="2781866" y="8987366"/>
            <a:ext cx="8550476" cy="34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G. O. Spessard, G. L. Missler, 3rd ed., Oxford University Press, NY 10016,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2016</a:t>
            </a:r>
            <a:r>
              <a:t>, pp. 618-621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2" animBg="1" advAuto="0"/>
      <p:bldP spid="192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Asymmetric Desymmetrizatoin Reaction</a:t>
            </a:r>
          </a:p>
        </p:txBody>
      </p:sp>
      <p:pic>
        <p:nvPicPr>
          <p:cNvPr id="19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3383" y="2413000"/>
            <a:ext cx="2579473" cy="1054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2316" y="2190891"/>
            <a:ext cx="1739901" cy="149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4621" y="3837920"/>
            <a:ext cx="6956634" cy="1354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57916" y="5399879"/>
            <a:ext cx="8890283" cy="83209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872067" y="7025933"/>
            <a:ext cx="10820400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038" indent="-457038" algn="l" defTabSz="650011">
              <a:spcBef>
                <a:spcPts val="5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So, the desymmetrization itself is not usually considered useful, the enantioselective delivers a useful product.</a:t>
            </a:r>
          </a:p>
        </p:txBody>
      </p:sp>
      <p:sp>
        <p:nvSpPr>
          <p:cNvPr id="201" name="Shape 201"/>
          <p:cNvSpPr/>
          <p:nvPr/>
        </p:nvSpPr>
        <p:spPr>
          <a:xfrm>
            <a:off x="2982400" y="1572561"/>
            <a:ext cx="60533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Nu-</a:t>
            </a:r>
          </a:p>
        </p:txBody>
      </p:sp>
      <p:sp>
        <p:nvSpPr>
          <p:cNvPr id="202" name="Shape 202"/>
          <p:cNvSpPr/>
          <p:nvPr/>
        </p:nvSpPr>
        <p:spPr>
          <a:xfrm>
            <a:off x="3777076" y="2940191"/>
            <a:ext cx="12610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4326466" y="5180927"/>
            <a:ext cx="1921471" cy="1270001"/>
          </a:xfrm>
          <a:prstGeom prst="rect">
            <a:avLst/>
          </a:prstGeom>
          <a:solidFill>
            <a:schemeClr val="accent6">
              <a:satOff val="24555"/>
              <a:lumOff val="22232"/>
              <a:alpha val="1595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2" animBg="1" advAuto="0"/>
      <p:bldP spid="198" grpId="3" animBg="1" advAuto="0"/>
      <p:bldP spid="199" grpId="4" animBg="1" advAuto="0"/>
      <p:bldP spid="200" grpId="5" animBg="1" advAuto="0"/>
      <p:bldP spid="202" grpId="1" animBg="1" advAuto="0"/>
      <p:bldP spid="203" grpId="6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2726266" y="9008533"/>
            <a:ext cx="924341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60">
                <a:solidFill>
                  <a:srgbClr val="25252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Donald R. Deardorff, Colin Q. Windham, and Chris L. Craney, </a:t>
            </a:r>
            <a:r>
              <a:rPr i="1"/>
              <a:t>Organic Syntheses, Coll. Vol. 9, p.487 (1998); Vol. 73, p.25 (1996).</a:t>
            </a:r>
          </a:p>
        </p:txBody>
      </p:sp>
      <p:pic>
        <p:nvPicPr>
          <p:cNvPr id="20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2466" y="1267883"/>
            <a:ext cx="8686801" cy="750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Macintosh PowerPoint</Application>
  <PresentationFormat>Custom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White</vt:lpstr>
      <vt:lpstr>Kinetic Resolution &amp;  Desymmetrization reaction</vt:lpstr>
      <vt:lpstr>Definition </vt:lpstr>
      <vt:lpstr>The classic racemic drug</vt:lpstr>
      <vt:lpstr>Methods to obtain a particular enantiomer </vt:lpstr>
      <vt:lpstr>Kinetic Resolution</vt:lpstr>
      <vt:lpstr>PowerPoint Presentation</vt:lpstr>
      <vt:lpstr>PowerPoint Presentation</vt:lpstr>
      <vt:lpstr>Asymmetric Desymmetrizatoin Reaction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 Resolution &amp;  Desymmetrization reaction</dc:title>
  <cp:lastModifiedBy>Jay</cp:lastModifiedBy>
  <cp:revision>1</cp:revision>
  <dcterms:modified xsi:type="dcterms:W3CDTF">2016-11-30T20:32:06Z</dcterms:modified>
</cp:coreProperties>
</file>