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1"/>
  </p:handoutMasterIdLst>
  <p:sldIdLst>
    <p:sldId id="30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9966FF"/>
    <a:srgbClr val="FF6600"/>
    <a:srgbClr val="339933"/>
    <a:srgbClr val="FF9900"/>
    <a:srgbClr val="00CC00"/>
    <a:srgbClr val="99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3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173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DE37869-0165-4989-AD61-6CECD8AC3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0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E523-CAD9-4939-BB23-D9AE1125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7A524-B2C8-4270-8C8A-7FF22EA88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78A69-46E4-4CB5-A36F-C69EAA3DA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A4CDE-87A1-4504-9D9E-CD042625D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43BA1-BE7F-42C3-84B4-47EDC27F8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F37CD-A3B2-4ABF-B7A0-6A223D9DC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F0A5-6E34-4DAB-8F36-4F6D66164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41FB1-9087-4E16-807B-BA9EACD2E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1FB0-4B40-4688-A8DA-E988472C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ADDDD-2CC4-41F5-8C86-73671D929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B91AA-86B8-465F-810D-2C150A705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BDEDFB7-B117-4DEF-A198-1A20C19CE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/>
      <p:bldP spid="39951" grpId="0" build="p" bldLvl="4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 don’t care about you</a:t>
            </a:r>
            <a:br>
              <a:rPr lang="en-US" smtClean="0"/>
            </a:br>
            <a:r>
              <a:rPr lang="en-US" smtClean="0"/>
              <a:t>F*** you!</a:t>
            </a:r>
            <a:br>
              <a:rPr lang="en-US" smtClean="0"/>
            </a:br>
            <a:r>
              <a:rPr lang="en-US" smtClean="0"/>
              <a:t>		- Guns N’ Roses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An </a:t>
            </a:r>
            <a:r>
              <a:rPr lang="en-US" sz="2800" i="1" smtClean="0"/>
              <a:t>externality</a:t>
            </a:r>
            <a:r>
              <a:rPr lang="en-US" sz="2800" smtClean="0"/>
              <a:t> is an uncompensated cost or benefit that the decision-maker imposes on others.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An </a:t>
            </a:r>
            <a:r>
              <a:rPr lang="en-US" sz="2400" i="1" smtClean="0"/>
              <a:t>external benefit</a:t>
            </a:r>
            <a:r>
              <a:rPr lang="en-US" sz="2400" smtClean="0"/>
              <a:t> or </a:t>
            </a:r>
            <a:r>
              <a:rPr lang="en-US" sz="2400" i="1" smtClean="0"/>
              <a:t>positive externality</a:t>
            </a:r>
            <a:r>
              <a:rPr lang="en-US" sz="2400" smtClean="0"/>
              <a:t> is a benefit that comes to individuals other than the decision-maker, for which the decision-maker is not compensated.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u="sng" smtClean="0"/>
              <a:t>Example</a:t>
            </a:r>
            <a:r>
              <a:rPr lang="en-US" sz="2000" smtClean="0"/>
              <a:t>: fixing up house exterior; bees</a:t>
            </a:r>
            <a:endParaRPr lang="en-US" sz="2000" u="sng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An </a:t>
            </a:r>
            <a:r>
              <a:rPr lang="en-US" sz="2400" i="1" smtClean="0"/>
              <a:t>external cost</a:t>
            </a:r>
            <a:r>
              <a:rPr lang="en-US" sz="2400" smtClean="0"/>
              <a:t> or </a:t>
            </a:r>
            <a:r>
              <a:rPr lang="en-US" sz="2400" i="1" smtClean="0"/>
              <a:t>negative externality</a:t>
            </a:r>
            <a:r>
              <a:rPr lang="en-US" sz="2400" smtClean="0"/>
              <a:t> is a cost imposed on individuals other than the decision-maker, for which they are not compensated.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u="sng" smtClean="0"/>
              <a:t>Example</a:t>
            </a:r>
            <a:r>
              <a:rPr lang="en-US" sz="2000" smtClean="0"/>
              <a:t>: pollution; traffic congestion</a:t>
            </a:r>
            <a:endParaRPr lang="en-US" sz="20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562600" y="2994025"/>
            <a:ext cx="2333625" cy="2339975"/>
            <a:chOff x="3504" y="2640"/>
            <a:chExt cx="768" cy="768"/>
          </a:xfrm>
        </p:grpSpPr>
        <p:sp>
          <p:nvSpPr>
            <p:cNvPr id="5148" name="Line 22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3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Negative externalities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114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An </a:t>
            </a:r>
            <a:r>
              <a:rPr lang="en-US" sz="2400" i="1" smtClean="0"/>
              <a:t>external cost</a:t>
            </a:r>
            <a:r>
              <a:rPr lang="en-US" sz="2400" smtClean="0"/>
              <a:t> or </a:t>
            </a:r>
            <a:r>
              <a:rPr lang="en-US" sz="2400" i="1" smtClean="0"/>
              <a:t>negative externality</a:t>
            </a:r>
            <a:r>
              <a:rPr lang="en-US" sz="2400" smtClean="0"/>
              <a:t> is a cost imposed on individuals other than the decision-maker, for which they are not compensated.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</a:t>
            </a:r>
            <a:r>
              <a:rPr lang="en-US" sz="2000" i="1" smtClean="0"/>
              <a:t>marginal social cost</a:t>
            </a:r>
            <a:r>
              <a:rPr lang="en-US" sz="2000" smtClean="0"/>
              <a:t>, </a:t>
            </a:r>
            <a:r>
              <a:rPr lang="en-US" sz="2000" i="1" smtClean="0"/>
              <a:t>MSC</a:t>
            </a:r>
            <a:r>
              <a:rPr lang="en-US" sz="2000" smtClean="0"/>
              <a:t>, (the cost to everybody) is greater than the marginal cost to the decision-maker.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Example</a:t>
            </a:r>
            <a:r>
              <a:rPr lang="en-US" sz="2400" smtClean="0"/>
              <a:t>: pollution</a:t>
            </a:r>
            <a:endParaRPr lang="en-US" sz="2400" u="sng" smtClean="0"/>
          </a:p>
        </p:txBody>
      </p:sp>
      <p:sp>
        <p:nvSpPr>
          <p:cNvPr id="398341" name="Line 5"/>
          <p:cNvSpPr>
            <a:spLocks noChangeShapeType="1"/>
          </p:cNvSpPr>
          <p:nvPr/>
        </p:nvSpPr>
        <p:spPr bwMode="auto">
          <a:xfrm>
            <a:off x="5562600" y="2667000"/>
            <a:ext cx="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8342" name="Line 6"/>
          <p:cNvSpPr>
            <a:spLocks noChangeShapeType="1"/>
          </p:cNvSpPr>
          <p:nvPr/>
        </p:nvSpPr>
        <p:spPr bwMode="auto">
          <a:xfrm>
            <a:off x="5562600" y="53340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8343" name="Text Box 7"/>
          <p:cNvSpPr txBox="1">
            <a:spLocks noChangeArrowheads="1"/>
          </p:cNvSpPr>
          <p:nvPr/>
        </p:nvSpPr>
        <p:spPr bwMode="auto">
          <a:xfrm>
            <a:off x="5410200" y="2286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P</a:t>
            </a:r>
          </a:p>
        </p:txBody>
      </p:sp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8458200" y="5334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1"/>
              <a:t>Q</a:t>
            </a:r>
          </a:p>
        </p:txBody>
      </p:sp>
      <p:sp>
        <p:nvSpPr>
          <p:cNvPr id="398346" name="Text Box 10"/>
          <p:cNvSpPr txBox="1">
            <a:spLocks noChangeArrowheads="1"/>
          </p:cNvSpPr>
          <p:nvPr/>
        </p:nvSpPr>
        <p:spPr bwMode="auto">
          <a:xfrm>
            <a:off x="7543800" y="4724400"/>
            <a:ext cx="1562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MB</a:t>
            </a:r>
            <a:endParaRPr lang="en-US" b="1" i="1" baseline="-25000"/>
          </a:p>
        </p:txBody>
      </p:sp>
      <p:sp>
        <p:nvSpPr>
          <p:cNvPr id="398347" name="Text Box 11"/>
          <p:cNvSpPr txBox="1">
            <a:spLocks noChangeArrowheads="1"/>
          </p:cNvSpPr>
          <p:nvPr/>
        </p:nvSpPr>
        <p:spPr bwMode="auto">
          <a:xfrm>
            <a:off x="8153400" y="5043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MC</a:t>
            </a:r>
            <a:endParaRPr lang="en-US" b="1" i="1" baseline="-25000"/>
          </a:p>
        </p:txBody>
      </p:sp>
      <p:sp>
        <p:nvSpPr>
          <p:cNvPr id="398350" name="Line 14"/>
          <p:cNvSpPr>
            <a:spLocks noChangeShapeType="1"/>
          </p:cNvSpPr>
          <p:nvPr/>
        </p:nvSpPr>
        <p:spPr bwMode="auto">
          <a:xfrm flipV="1">
            <a:off x="5562600" y="2895600"/>
            <a:ext cx="2438400" cy="2438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1" name="Text Box 15"/>
          <p:cNvSpPr txBox="1">
            <a:spLocks noChangeArrowheads="1"/>
          </p:cNvSpPr>
          <p:nvPr/>
        </p:nvSpPr>
        <p:spPr bwMode="auto">
          <a:xfrm>
            <a:off x="7924800" y="26050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MSC</a:t>
            </a:r>
            <a:endParaRPr lang="en-US" b="1" i="1" baseline="-25000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562600" y="4343400"/>
            <a:ext cx="990600" cy="990600"/>
            <a:chOff x="3504" y="2640"/>
            <a:chExt cx="768" cy="768"/>
          </a:xfrm>
        </p:grpSpPr>
        <p:sp>
          <p:nvSpPr>
            <p:cNvPr id="5146" name="Line 17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8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8345" name="Line 9"/>
          <p:cNvSpPr>
            <a:spLocks noChangeShapeType="1"/>
          </p:cNvSpPr>
          <p:nvPr/>
        </p:nvSpPr>
        <p:spPr bwMode="auto">
          <a:xfrm>
            <a:off x="5562600" y="3581400"/>
            <a:ext cx="2362200" cy="175260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5" name="Oval 19"/>
          <p:cNvSpPr>
            <a:spLocks noChangeArrowheads="1"/>
          </p:cNvSpPr>
          <p:nvPr/>
        </p:nvSpPr>
        <p:spPr bwMode="auto">
          <a:xfrm>
            <a:off x="6524625" y="42957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8360" name="Oval 24"/>
          <p:cNvSpPr>
            <a:spLocks noChangeArrowheads="1"/>
          </p:cNvSpPr>
          <p:nvPr/>
        </p:nvSpPr>
        <p:spPr bwMode="auto">
          <a:xfrm>
            <a:off x="7862888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8361" name="Text Box 25"/>
          <p:cNvSpPr txBox="1">
            <a:spLocks noChangeArrowheads="1"/>
          </p:cNvSpPr>
          <p:nvPr/>
        </p:nvSpPr>
        <p:spPr bwMode="auto">
          <a:xfrm>
            <a:off x="4648200" y="5638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Socially optimal quantity</a:t>
            </a:r>
          </a:p>
        </p:txBody>
      </p:sp>
      <p:sp>
        <p:nvSpPr>
          <p:cNvPr id="398362" name="Line 26"/>
          <p:cNvSpPr>
            <a:spLocks noChangeShapeType="1"/>
          </p:cNvSpPr>
          <p:nvPr/>
        </p:nvSpPr>
        <p:spPr bwMode="auto">
          <a:xfrm flipH="1">
            <a:off x="6172200" y="5334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3" name="Text Box 27"/>
          <p:cNvSpPr txBox="1">
            <a:spLocks noChangeArrowheads="1"/>
          </p:cNvSpPr>
          <p:nvPr/>
        </p:nvSpPr>
        <p:spPr bwMode="auto">
          <a:xfrm>
            <a:off x="6629400" y="5638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Market-determined quantity</a:t>
            </a:r>
          </a:p>
        </p:txBody>
      </p:sp>
      <p:sp>
        <p:nvSpPr>
          <p:cNvPr id="398364" name="Line 28"/>
          <p:cNvSpPr>
            <a:spLocks noChangeShapeType="1"/>
          </p:cNvSpPr>
          <p:nvPr/>
        </p:nvSpPr>
        <p:spPr bwMode="auto">
          <a:xfrm flipH="1">
            <a:off x="7696200" y="5334000"/>
            <a:ext cx="1809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65" name="Text Box 29"/>
          <p:cNvSpPr txBox="1">
            <a:spLocks noChangeArrowheads="1"/>
          </p:cNvSpPr>
          <p:nvPr/>
        </p:nvSpPr>
        <p:spPr bwMode="auto">
          <a:xfrm>
            <a:off x="7962900" y="4724400"/>
            <a:ext cx="1104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= MSB</a:t>
            </a:r>
            <a:endParaRPr lang="en-US" b="1" i="1" baseline="-25000"/>
          </a:p>
        </p:txBody>
      </p:sp>
      <p:sp>
        <p:nvSpPr>
          <p:cNvPr id="398366" name="Text Box 30"/>
          <p:cNvSpPr txBox="1">
            <a:spLocks noChangeArrowheads="1"/>
          </p:cNvSpPr>
          <p:nvPr/>
        </p:nvSpPr>
        <p:spPr bwMode="auto">
          <a:xfrm>
            <a:off x="4876800" y="2833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$500</a:t>
            </a:r>
          </a:p>
        </p:txBody>
      </p:sp>
      <p:sp>
        <p:nvSpPr>
          <p:cNvPr id="398367" name="Text Box 31"/>
          <p:cNvSpPr txBox="1">
            <a:spLocks noChangeArrowheads="1"/>
          </p:cNvSpPr>
          <p:nvPr/>
        </p:nvSpPr>
        <p:spPr bwMode="auto">
          <a:xfrm>
            <a:off x="4876800" y="41767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$200</a:t>
            </a:r>
          </a:p>
        </p:txBody>
      </p:sp>
      <p:sp>
        <p:nvSpPr>
          <p:cNvPr id="398349" name="Line 13"/>
          <p:cNvSpPr>
            <a:spLocks noChangeShapeType="1"/>
          </p:cNvSpPr>
          <p:nvPr/>
        </p:nvSpPr>
        <p:spPr bwMode="auto">
          <a:xfrm flipV="1">
            <a:off x="5562600" y="5330825"/>
            <a:ext cx="2608263" cy="31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8356" name="Oval 20"/>
          <p:cNvSpPr>
            <a:spLocks noChangeArrowheads="1"/>
          </p:cNvSpPr>
          <p:nvPr/>
        </p:nvSpPr>
        <p:spPr bwMode="auto">
          <a:xfrm>
            <a:off x="7862888" y="5286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9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9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9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9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9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9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9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9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41" grpId="0" animBg="1"/>
      <p:bldP spid="398342" grpId="0" animBg="1"/>
      <p:bldP spid="398343" grpId="0"/>
      <p:bldP spid="398344" grpId="0"/>
      <p:bldP spid="398346" grpId="0" animBg="1"/>
      <p:bldP spid="398347" grpId="0"/>
      <p:bldP spid="398350" grpId="0" animBg="1"/>
      <p:bldP spid="398351" grpId="0"/>
      <p:bldP spid="398345" grpId="0" animBg="1"/>
      <p:bldP spid="398355" grpId="0" animBg="1"/>
      <p:bldP spid="398360" grpId="0" animBg="1"/>
      <p:bldP spid="398361" grpId="0"/>
      <p:bldP spid="398362" grpId="0" animBg="1"/>
      <p:bldP spid="398363" grpId="0"/>
      <p:bldP spid="398364" grpId="0" animBg="1"/>
      <p:bldP spid="398365" grpId="0"/>
      <p:bldP spid="398366" grpId="0"/>
      <p:bldP spid="398367" grpId="0"/>
      <p:bldP spid="398349" grpId="0" animBg="1"/>
      <p:bldP spid="3983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5562600" y="2994025"/>
            <a:ext cx="2333625" cy="2339975"/>
            <a:chOff x="3504" y="2640"/>
            <a:chExt cx="768" cy="768"/>
          </a:xfrm>
        </p:grpSpPr>
        <p:sp>
          <p:nvSpPr>
            <p:cNvPr id="6171" name="Line 3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4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 and efficiency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2672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 market-determined quantity is inefficient.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 marginal social cost is greater than the marginal social benefit.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Reducing the quantity of pollution would decrease the social cost more than it would decrease the social benefit.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But the decision-maker has no incentive to take the external cost into account.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5562600" y="2667000"/>
            <a:ext cx="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5562600" y="53340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5410200" y="2286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P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8458200" y="5334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1"/>
              <a:t>Q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7543800" y="4724400"/>
            <a:ext cx="1562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MB = MSB</a:t>
            </a:r>
            <a:endParaRPr lang="en-US" b="1" i="1" baseline="-25000"/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8153400" y="50434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MC</a:t>
            </a:r>
            <a:endParaRPr lang="en-US" b="1" i="1" baseline="-25000"/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 flipV="1">
            <a:off x="5562600" y="5330825"/>
            <a:ext cx="2608263" cy="31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 flipV="1">
            <a:off x="5562600" y="2895600"/>
            <a:ext cx="2438400" cy="2438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7924800" y="26050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MSC</a:t>
            </a:r>
            <a:endParaRPr lang="en-US" b="1" i="1" baseline="-25000"/>
          </a:p>
        </p:txBody>
      </p:sp>
      <p:grpSp>
        <p:nvGrpSpPr>
          <p:cNvPr id="6158" name="Group 16"/>
          <p:cNvGrpSpPr>
            <a:grpSpLocks/>
          </p:cNvGrpSpPr>
          <p:nvPr/>
        </p:nvGrpSpPr>
        <p:grpSpPr bwMode="auto">
          <a:xfrm>
            <a:off x="5562600" y="4343400"/>
            <a:ext cx="990600" cy="990600"/>
            <a:chOff x="3504" y="2640"/>
            <a:chExt cx="768" cy="768"/>
          </a:xfrm>
        </p:grpSpPr>
        <p:sp>
          <p:nvSpPr>
            <p:cNvPr id="6169" name="Line 17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8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9" name="Line 19"/>
          <p:cNvSpPr>
            <a:spLocks noChangeShapeType="1"/>
          </p:cNvSpPr>
          <p:nvPr/>
        </p:nvSpPr>
        <p:spPr bwMode="auto">
          <a:xfrm>
            <a:off x="5562600" y="3581400"/>
            <a:ext cx="2362200" cy="175260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Oval 20"/>
          <p:cNvSpPr>
            <a:spLocks noChangeArrowheads="1"/>
          </p:cNvSpPr>
          <p:nvPr/>
        </p:nvSpPr>
        <p:spPr bwMode="auto">
          <a:xfrm>
            <a:off x="6524625" y="42957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21"/>
          <p:cNvSpPr>
            <a:spLocks noChangeArrowheads="1"/>
          </p:cNvSpPr>
          <p:nvPr/>
        </p:nvSpPr>
        <p:spPr bwMode="auto">
          <a:xfrm>
            <a:off x="7862888" y="5286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22"/>
          <p:cNvSpPr>
            <a:spLocks noChangeArrowheads="1"/>
          </p:cNvSpPr>
          <p:nvPr/>
        </p:nvSpPr>
        <p:spPr bwMode="auto">
          <a:xfrm>
            <a:off x="7862888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Text Box 23"/>
          <p:cNvSpPr txBox="1">
            <a:spLocks noChangeArrowheads="1"/>
          </p:cNvSpPr>
          <p:nvPr/>
        </p:nvSpPr>
        <p:spPr bwMode="auto">
          <a:xfrm>
            <a:off x="4648200" y="5638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Socially optimal quantity</a:t>
            </a:r>
          </a:p>
        </p:txBody>
      </p:sp>
      <p:sp>
        <p:nvSpPr>
          <p:cNvPr id="6164" name="Line 24"/>
          <p:cNvSpPr>
            <a:spLocks noChangeShapeType="1"/>
          </p:cNvSpPr>
          <p:nvPr/>
        </p:nvSpPr>
        <p:spPr bwMode="auto">
          <a:xfrm flipH="1">
            <a:off x="6172200" y="5334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Market-determined quantity</a:t>
            </a:r>
          </a:p>
        </p:txBody>
      </p:sp>
      <p:sp>
        <p:nvSpPr>
          <p:cNvPr id="6166" name="Line 26"/>
          <p:cNvSpPr>
            <a:spLocks noChangeShapeType="1"/>
          </p:cNvSpPr>
          <p:nvPr/>
        </p:nvSpPr>
        <p:spPr bwMode="auto">
          <a:xfrm flipH="1">
            <a:off x="7696200" y="5334000"/>
            <a:ext cx="1809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Text Box 27"/>
          <p:cNvSpPr txBox="1">
            <a:spLocks noChangeArrowheads="1"/>
          </p:cNvSpPr>
          <p:nvPr/>
        </p:nvSpPr>
        <p:spPr bwMode="auto">
          <a:xfrm>
            <a:off x="4876800" y="2833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$500</a:t>
            </a:r>
          </a:p>
        </p:txBody>
      </p:sp>
      <p:sp>
        <p:nvSpPr>
          <p:cNvPr id="6168" name="Text Box 28"/>
          <p:cNvSpPr txBox="1">
            <a:spLocks noChangeArrowheads="1"/>
          </p:cNvSpPr>
          <p:nvPr/>
        </p:nvSpPr>
        <p:spPr bwMode="auto">
          <a:xfrm>
            <a:off x="4876800" y="41767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 and market failure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What’s the problem?</a:t>
            </a:r>
          </a:p>
          <a:p>
            <a:pPr lvl="1" eaLnBrk="1" hangingPunct="1"/>
            <a:r>
              <a:rPr lang="en-US" sz="2400" i="1" smtClean="0"/>
              <a:t>Market failure -</a:t>
            </a:r>
            <a:r>
              <a:rPr lang="en-US" sz="2400" smtClean="0"/>
              <a:t> there is no market for pollution:</a:t>
            </a:r>
          </a:p>
          <a:p>
            <a:pPr lvl="2" eaLnBrk="1" hangingPunct="1"/>
            <a:r>
              <a:rPr lang="en-US" sz="2000" smtClean="0"/>
              <a:t>If there were a price for pollution (that the polluter has to pay to those who bear the cost of pollution), the polluter would take the external cost into account.</a:t>
            </a:r>
          </a:p>
          <a:p>
            <a:pPr eaLnBrk="1" hangingPunct="1"/>
            <a:r>
              <a:rPr lang="en-US" sz="2800" smtClean="0"/>
              <a:t>Can we solve the problem?</a:t>
            </a:r>
          </a:p>
          <a:p>
            <a:pPr lvl="1" eaLnBrk="1" hangingPunct="1"/>
            <a:r>
              <a:rPr lang="en-US" sz="2400" i="1" smtClean="0"/>
              <a:t>Coase theorem</a:t>
            </a:r>
            <a:r>
              <a:rPr lang="en-US" sz="2400" smtClean="0"/>
              <a:t>:</a:t>
            </a:r>
          </a:p>
          <a:p>
            <a:pPr lvl="2" eaLnBrk="1" hangingPunct="1"/>
            <a:r>
              <a:rPr lang="en-US" sz="2000" smtClean="0"/>
              <a:t>If </a:t>
            </a:r>
            <a:r>
              <a:rPr lang="en-US" sz="2000" i="1" smtClean="0"/>
              <a:t>transaction costs</a:t>
            </a:r>
            <a:r>
              <a:rPr lang="en-US" sz="2000" smtClean="0"/>
              <a:t> are low, and </a:t>
            </a:r>
            <a:r>
              <a:rPr lang="en-US" sz="2000" i="1" smtClean="0"/>
              <a:t>property rights</a:t>
            </a:r>
            <a:r>
              <a:rPr lang="en-US" sz="2000" smtClean="0"/>
              <a:t> are clearly defined, then we could reach an efficient outcome through negotiation.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562600" y="4343400"/>
            <a:ext cx="990600" cy="990600"/>
            <a:chOff x="3504" y="2640"/>
            <a:chExt cx="768" cy="768"/>
          </a:xfrm>
        </p:grpSpPr>
        <p:sp>
          <p:nvSpPr>
            <p:cNvPr id="8220" name="Line 17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562600" y="2994025"/>
            <a:ext cx="2333625" cy="2339975"/>
            <a:chOff x="3504" y="2640"/>
            <a:chExt cx="768" cy="768"/>
          </a:xfrm>
        </p:grpSpPr>
        <p:sp>
          <p:nvSpPr>
            <p:cNvPr id="8218" name="Line 3"/>
            <p:cNvSpPr>
              <a:spLocks noChangeShapeType="1"/>
            </p:cNvSpPr>
            <p:nvPr/>
          </p:nvSpPr>
          <p:spPr bwMode="auto">
            <a:xfrm>
              <a:off x="3504" y="2640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4"/>
            <p:cNvSpPr>
              <a:spLocks noChangeShapeType="1"/>
            </p:cNvSpPr>
            <p:nvPr/>
          </p:nvSpPr>
          <p:spPr bwMode="auto">
            <a:xfrm>
              <a:off x="4272" y="264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 and policy</a:t>
            </a:r>
          </a:p>
        </p:txBody>
      </p:sp>
      <p:sp>
        <p:nvSpPr>
          <p:cNvPr id="819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267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</a:t>
            </a:r>
            <a:r>
              <a:rPr lang="en-US" sz="2800" i="1" smtClean="0"/>
              <a:t>Pigouvian tax</a:t>
            </a:r>
            <a:r>
              <a:rPr lang="en-US" sz="2800" smtClean="0"/>
              <a:t> can eliminate the inefficiency.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optimal Pigouvian tax raises the decision-maker’s marginal cost to what the marginal social cost is at the social optimum.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u="sng" smtClean="0"/>
              <a:t>Example</a:t>
            </a:r>
            <a:r>
              <a:rPr lang="en-US" sz="2400" smtClean="0"/>
              <a:t>: tax of $200 per unit of pollution</a:t>
            </a:r>
            <a:endParaRPr lang="en-US" sz="2400" u="sng" smtClean="0"/>
          </a:p>
        </p:txBody>
      </p:sp>
      <p:sp>
        <p:nvSpPr>
          <p:cNvPr id="402439" name="Line 7"/>
          <p:cNvSpPr>
            <a:spLocks noChangeShapeType="1"/>
          </p:cNvSpPr>
          <p:nvPr/>
        </p:nvSpPr>
        <p:spPr bwMode="auto">
          <a:xfrm>
            <a:off x="5562600" y="2667000"/>
            <a:ext cx="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2440" name="Line 8"/>
          <p:cNvSpPr>
            <a:spLocks noChangeShapeType="1"/>
          </p:cNvSpPr>
          <p:nvPr/>
        </p:nvSpPr>
        <p:spPr bwMode="auto">
          <a:xfrm>
            <a:off x="5562600" y="5334000"/>
            <a:ext cx="3124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2441" name="Text Box 9"/>
          <p:cNvSpPr txBox="1">
            <a:spLocks noChangeArrowheads="1"/>
          </p:cNvSpPr>
          <p:nvPr/>
        </p:nvSpPr>
        <p:spPr bwMode="auto">
          <a:xfrm>
            <a:off x="5410200" y="2286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P</a:t>
            </a:r>
          </a:p>
        </p:txBody>
      </p:sp>
      <p:sp>
        <p:nvSpPr>
          <p:cNvPr id="402442" name="Text Box 10"/>
          <p:cNvSpPr txBox="1">
            <a:spLocks noChangeArrowheads="1"/>
          </p:cNvSpPr>
          <p:nvPr/>
        </p:nvSpPr>
        <p:spPr bwMode="auto">
          <a:xfrm>
            <a:off x="8458200" y="5334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1"/>
              <a:t>Q</a:t>
            </a:r>
          </a:p>
        </p:txBody>
      </p:sp>
      <p:sp>
        <p:nvSpPr>
          <p:cNvPr id="402443" name="Text Box 11"/>
          <p:cNvSpPr txBox="1">
            <a:spLocks noChangeArrowheads="1"/>
          </p:cNvSpPr>
          <p:nvPr/>
        </p:nvSpPr>
        <p:spPr bwMode="auto">
          <a:xfrm>
            <a:off x="7543800" y="4724400"/>
            <a:ext cx="15621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MB = MSB</a:t>
            </a:r>
            <a:endParaRPr lang="en-US" b="1" i="1" baseline="-25000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562600" y="5043488"/>
            <a:ext cx="3352800" cy="366712"/>
            <a:chOff x="3504" y="3177"/>
            <a:chExt cx="2112" cy="231"/>
          </a:xfrm>
        </p:grpSpPr>
        <p:sp>
          <p:nvSpPr>
            <p:cNvPr id="8216" name="Text Box 12"/>
            <p:cNvSpPr txBox="1">
              <a:spLocks noChangeArrowheads="1"/>
            </p:cNvSpPr>
            <p:nvPr/>
          </p:nvSpPr>
          <p:spPr bwMode="auto">
            <a:xfrm>
              <a:off x="5136" y="3177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MC</a:t>
              </a:r>
              <a:endParaRPr lang="en-US" b="1" i="1" baseline="-25000"/>
            </a:p>
          </p:txBody>
        </p:sp>
        <p:sp>
          <p:nvSpPr>
            <p:cNvPr id="8217" name="Line 13"/>
            <p:cNvSpPr>
              <a:spLocks noChangeShapeType="1"/>
            </p:cNvSpPr>
            <p:nvPr/>
          </p:nvSpPr>
          <p:spPr bwMode="auto">
            <a:xfrm flipV="1">
              <a:off x="3504" y="3358"/>
              <a:ext cx="1643" cy="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2446" name="Line 14"/>
          <p:cNvSpPr>
            <a:spLocks noChangeShapeType="1"/>
          </p:cNvSpPr>
          <p:nvPr/>
        </p:nvSpPr>
        <p:spPr bwMode="auto">
          <a:xfrm flipV="1">
            <a:off x="5562600" y="2895600"/>
            <a:ext cx="2438400" cy="24384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47" name="Text Box 15"/>
          <p:cNvSpPr txBox="1">
            <a:spLocks noChangeArrowheads="1"/>
          </p:cNvSpPr>
          <p:nvPr/>
        </p:nvSpPr>
        <p:spPr bwMode="auto">
          <a:xfrm>
            <a:off x="7924800" y="260508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MSC</a:t>
            </a:r>
            <a:endParaRPr lang="en-US" b="1" i="1" baseline="-25000"/>
          </a:p>
        </p:txBody>
      </p:sp>
      <p:sp>
        <p:nvSpPr>
          <p:cNvPr id="402451" name="Line 19"/>
          <p:cNvSpPr>
            <a:spLocks noChangeShapeType="1"/>
          </p:cNvSpPr>
          <p:nvPr/>
        </p:nvSpPr>
        <p:spPr bwMode="auto">
          <a:xfrm>
            <a:off x="5562600" y="3581400"/>
            <a:ext cx="2362200" cy="175260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2" name="Oval 20"/>
          <p:cNvSpPr>
            <a:spLocks noChangeArrowheads="1"/>
          </p:cNvSpPr>
          <p:nvPr/>
        </p:nvSpPr>
        <p:spPr bwMode="auto">
          <a:xfrm>
            <a:off x="6524625" y="42957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2453" name="Oval 21"/>
          <p:cNvSpPr>
            <a:spLocks noChangeArrowheads="1"/>
          </p:cNvSpPr>
          <p:nvPr/>
        </p:nvSpPr>
        <p:spPr bwMode="auto">
          <a:xfrm>
            <a:off x="7862888" y="5286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2454" name="Oval 22"/>
          <p:cNvSpPr>
            <a:spLocks noChangeArrowheads="1"/>
          </p:cNvSpPr>
          <p:nvPr/>
        </p:nvSpPr>
        <p:spPr bwMode="auto">
          <a:xfrm>
            <a:off x="7862888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2455" name="Text Box 23"/>
          <p:cNvSpPr txBox="1">
            <a:spLocks noChangeArrowheads="1"/>
          </p:cNvSpPr>
          <p:nvPr/>
        </p:nvSpPr>
        <p:spPr bwMode="auto">
          <a:xfrm>
            <a:off x="4648200" y="5638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Socially optimal quantity</a:t>
            </a:r>
          </a:p>
        </p:txBody>
      </p:sp>
      <p:sp>
        <p:nvSpPr>
          <p:cNvPr id="402456" name="Line 24"/>
          <p:cNvSpPr>
            <a:spLocks noChangeShapeType="1"/>
          </p:cNvSpPr>
          <p:nvPr/>
        </p:nvSpPr>
        <p:spPr bwMode="auto">
          <a:xfrm flipH="1">
            <a:off x="6172200" y="5334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7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Market-determined quantity</a:t>
            </a:r>
          </a:p>
        </p:txBody>
      </p:sp>
      <p:sp>
        <p:nvSpPr>
          <p:cNvPr id="402458" name="Line 26"/>
          <p:cNvSpPr>
            <a:spLocks noChangeShapeType="1"/>
          </p:cNvSpPr>
          <p:nvPr/>
        </p:nvSpPr>
        <p:spPr bwMode="auto">
          <a:xfrm flipH="1">
            <a:off x="7696200" y="5334000"/>
            <a:ext cx="1809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2459" name="Text Box 27"/>
          <p:cNvSpPr txBox="1">
            <a:spLocks noChangeArrowheads="1"/>
          </p:cNvSpPr>
          <p:nvPr/>
        </p:nvSpPr>
        <p:spPr bwMode="auto">
          <a:xfrm>
            <a:off x="4876800" y="28336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$500</a:t>
            </a:r>
          </a:p>
        </p:txBody>
      </p:sp>
      <p:sp>
        <p:nvSpPr>
          <p:cNvPr id="402460" name="Text Box 28"/>
          <p:cNvSpPr txBox="1">
            <a:spLocks noChangeArrowheads="1"/>
          </p:cNvSpPr>
          <p:nvPr/>
        </p:nvSpPr>
        <p:spPr bwMode="auto">
          <a:xfrm>
            <a:off x="4876800" y="41767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2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0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2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02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0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0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0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0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0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0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02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402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402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02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208 L 3.33333E-6 -0.1438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9" grpId="0" animBg="1"/>
      <p:bldP spid="402440" grpId="0" animBg="1"/>
      <p:bldP spid="402441" grpId="0"/>
      <p:bldP spid="402442" grpId="0"/>
      <p:bldP spid="402443" grpId="0" animBg="1"/>
      <p:bldP spid="402446" grpId="0" animBg="1"/>
      <p:bldP spid="402447" grpId="0"/>
      <p:bldP spid="402451" grpId="0" animBg="1"/>
      <p:bldP spid="402452" grpId="0" animBg="1"/>
      <p:bldP spid="402453" grpId="0" animBg="1"/>
      <p:bldP spid="402453" grpId="1" animBg="1"/>
      <p:bldP spid="402454" grpId="0" animBg="1"/>
      <p:bldP spid="402454" grpId="1" animBg="1"/>
      <p:bldP spid="402455" grpId="0"/>
      <p:bldP spid="402456" grpId="0" animBg="1"/>
      <p:bldP spid="402457" grpId="0"/>
      <p:bldP spid="402457" grpId="1"/>
      <p:bldP spid="402458" grpId="0" animBg="1"/>
      <p:bldP spid="402458" grpId="1" animBg="1"/>
      <p:bldP spid="402459" grpId="0"/>
      <p:bldP spid="402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Tradable permits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Suppose the government issues permits that allow a certain amount of pollution, and those permits can be traded.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There is now a (opportunity) cost to polluting (the price of a pollution permit).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the “right” number of pollution permits is issued, so that …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… the market price of a permit is equal to what the marginal social cost is at the social optimum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… then the outcome will be 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assessment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there are externalities (positive or negative), the market outcome creates inefficiency.</a:t>
            </a:r>
          </a:p>
          <a:p>
            <a:pPr lvl="1" eaLnBrk="1" hangingPunct="1"/>
            <a:r>
              <a:rPr lang="en-US" smtClean="0"/>
              <a:t>Government intervention (e.g. taxation) may improve efficiency.</a:t>
            </a:r>
          </a:p>
          <a:p>
            <a:pPr lvl="1" eaLnBrk="1" hangingPunct="1"/>
            <a:r>
              <a:rPr lang="en-US" smtClean="0"/>
              <a:t>Complete efficiency is probably unattainable in practice (finding the right tax is difficult).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That’s it, folks</a:t>
            </a:r>
          </a:p>
        </p:txBody>
      </p:sp>
      <p:pic>
        <p:nvPicPr>
          <p:cNvPr id="439301" name="Picture 5" descr="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8523288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4585</TotalTime>
  <Words>496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Wingdings</vt:lpstr>
      <vt:lpstr>Calibri</vt:lpstr>
      <vt:lpstr>Arial Black</vt:lpstr>
      <vt:lpstr>Times New Roman</vt:lpstr>
      <vt:lpstr>Pixel</vt:lpstr>
      <vt:lpstr>Externalities</vt:lpstr>
      <vt:lpstr>Externalities</vt:lpstr>
      <vt:lpstr>Negative externalities</vt:lpstr>
      <vt:lpstr>Externalities and efficiency</vt:lpstr>
      <vt:lpstr>Externalities and market failure</vt:lpstr>
      <vt:lpstr>Externalities and policy</vt:lpstr>
      <vt:lpstr>Tradable permits</vt:lpstr>
      <vt:lpstr>The assessment</vt:lpstr>
      <vt:lpstr>That’s it, folks</vt:lpstr>
    </vt:vector>
  </TitlesOfParts>
  <Company>Economics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1</dc:title>
  <dc:creator>Economics Department</dc:creator>
  <cp:lastModifiedBy>hschuetz</cp:lastModifiedBy>
  <cp:revision>197</cp:revision>
  <dcterms:created xsi:type="dcterms:W3CDTF">2004-09-20T20:08:28Z</dcterms:created>
  <dcterms:modified xsi:type="dcterms:W3CDTF">2011-11-28T18:46:14Z</dcterms:modified>
</cp:coreProperties>
</file>