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6" r:id="rId7"/>
    <p:sldId id="262" r:id="rId8"/>
    <p:sldId id="261" r:id="rId9"/>
    <p:sldId id="267" r:id="rId10"/>
    <p:sldId id="268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201" autoAdjust="0"/>
  </p:normalViewPr>
  <p:slideViewPr>
    <p:cSldViewPr>
      <p:cViewPr>
        <p:scale>
          <a:sx n="125" d="100"/>
          <a:sy n="125" d="100"/>
        </p:scale>
        <p:origin x="-1224" y="9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029975-9773-46AC-9D5B-3CAC915BBD26}" type="datetimeFigureOut">
              <a:rPr lang="en-CA" smtClean="0"/>
              <a:t>2016-11-28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D83FF-3E74-439C-A70B-2683DE1CBD4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6833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D83FF-3E74-439C-A70B-2683DE1CBD41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2793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Started with Glaser in 1869 ( 2 R-Alkyne-H =Cu(1)&gt; R-Alkyne-Alkyne-R</a:t>
            </a:r>
            <a:r>
              <a:rPr lang="en-CA" baseline="0" dirty="0" smtClean="0"/>
              <a:t> )</a:t>
            </a:r>
          </a:p>
          <a:p>
            <a:pPr marL="171450" indent="-171450">
              <a:buFontTx/>
              <a:buChar char="-"/>
            </a:pPr>
            <a:r>
              <a:rPr lang="en-CA" baseline="0" dirty="0" smtClean="0"/>
              <a:t>Taking two Terminal alkynes to make a conjugated di-alkyne</a:t>
            </a:r>
          </a:p>
          <a:p>
            <a:pPr marL="171450" indent="-171450">
              <a:buFontTx/>
              <a:buChar char="-"/>
            </a:pPr>
            <a:endParaRPr lang="en-CA" baseline="0" dirty="0" smtClean="0"/>
          </a:p>
          <a:p>
            <a:pPr marL="171450" indent="-171450">
              <a:buFontTx/>
              <a:buChar char="-"/>
            </a:pPr>
            <a:r>
              <a:rPr lang="en-CA" baseline="0" dirty="0" smtClean="0"/>
              <a:t>First published Cu-based Cross Coupling</a:t>
            </a:r>
          </a:p>
          <a:p>
            <a:pPr marL="171450" indent="-171450">
              <a:buFontTx/>
              <a:buChar char="-"/>
            </a:pPr>
            <a:endParaRPr lang="en-CA" baseline="0" dirty="0" smtClean="0"/>
          </a:p>
          <a:p>
            <a:pPr marL="0" indent="0">
              <a:buFontTx/>
              <a:buNone/>
            </a:pPr>
            <a:r>
              <a:rPr lang="en-CA" baseline="0" dirty="0" smtClean="0"/>
              <a:t>2) Then </a:t>
            </a:r>
            <a:r>
              <a:rPr lang="en-CA" baseline="0" dirty="0" err="1" smtClean="0"/>
              <a:t>Ullmann</a:t>
            </a:r>
            <a:r>
              <a:rPr lang="en-CA" baseline="0" dirty="0" smtClean="0"/>
              <a:t> 1901</a:t>
            </a:r>
          </a:p>
          <a:p>
            <a:pPr marL="171450" indent="-171450">
              <a:buFontTx/>
              <a:buChar char="-"/>
            </a:pPr>
            <a:r>
              <a:rPr lang="en-CA" baseline="0" dirty="0" smtClean="0"/>
              <a:t>Famous example in terms of early cross coupling</a:t>
            </a:r>
          </a:p>
          <a:p>
            <a:pPr marL="171450" indent="-171450">
              <a:buFontTx/>
              <a:buChar char="-"/>
            </a:pPr>
            <a:r>
              <a:rPr lang="en-CA" baseline="0" dirty="0" smtClean="0"/>
              <a:t>Biphenyl cross-coupling w/ </a:t>
            </a:r>
            <a:r>
              <a:rPr lang="en-CA" baseline="0" dirty="0" err="1" smtClean="0"/>
              <a:t>Iodobenzene</a:t>
            </a:r>
            <a:endParaRPr lang="en-CA" baseline="0" dirty="0" smtClean="0"/>
          </a:p>
          <a:p>
            <a:pPr marL="171450" indent="-171450">
              <a:buFontTx/>
              <a:buChar char="-"/>
            </a:pPr>
            <a:r>
              <a:rPr lang="en-CA" baseline="0" dirty="0" smtClean="0"/>
              <a:t>Pro =&gt; Cu is that it is really good at </a:t>
            </a:r>
            <a:r>
              <a:rPr lang="en-CA" baseline="0" dirty="0" err="1" smtClean="0"/>
              <a:t>homocoupling</a:t>
            </a:r>
            <a:endParaRPr lang="en-CA" baseline="0" dirty="0" smtClean="0"/>
          </a:p>
          <a:p>
            <a:pPr marL="171450" indent="-171450">
              <a:buFontTx/>
              <a:buChar char="-"/>
            </a:pPr>
            <a:r>
              <a:rPr lang="en-CA" baseline="0" dirty="0" smtClean="0"/>
              <a:t>Pro =&gt; </a:t>
            </a:r>
            <a:r>
              <a:rPr lang="en-CA" baseline="0" dirty="0" err="1" smtClean="0"/>
              <a:t>Pd</a:t>
            </a:r>
            <a:r>
              <a:rPr lang="en-CA" baseline="0" dirty="0" smtClean="0"/>
              <a:t> is expensive catalyst</a:t>
            </a:r>
          </a:p>
          <a:p>
            <a:pPr marL="171450" indent="-171450">
              <a:buFontTx/>
              <a:buChar char="-"/>
            </a:pPr>
            <a:r>
              <a:rPr lang="en-CA" baseline="0" dirty="0" smtClean="0"/>
              <a:t>Pro =&gt; Don’t need to </a:t>
            </a:r>
            <a:r>
              <a:rPr lang="en-CA" baseline="0" dirty="0" err="1" smtClean="0"/>
              <a:t>auxillary</a:t>
            </a:r>
            <a:r>
              <a:rPr lang="en-CA" baseline="0" dirty="0" smtClean="0"/>
              <a:t> agents (B(OH)2, </a:t>
            </a:r>
            <a:r>
              <a:rPr lang="en-CA" baseline="0" dirty="0" err="1" smtClean="0"/>
              <a:t>SnR</a:t>
            </a:r>
            <a:r>
              <a:rPr lang="en-CA" baseline="0" dirty="0" smtClean="0"/>
              <a:t>, …)</a:t>
            </a:r>
          </a:p>
          <a:p>
            <a:pPr marL="171450" indent="-171450">
              <a:buFontTx/>
              <a:buChar char="-"/>
            </a:pPr>
            <a:endParaRPr lang="en-CA" baseline="0" dirty="0" smtClean="0"/>
          </a:p>
          <a:p>
            <a:pPr marL="0" indent="0">
              <a:buFontTx/>
              <a:buNone/>
            </a:pPr>
            <a:r>
              <a:rPr lang="en-CA" baseline="0" dirty="0" smtClean="0"/>
              <a:t>Following the </a:t>
            </a:r>
            <a:r>
              <a:rPr lang="en-CA" baseline="0" dirty="0" err="1" smtClean="0"/>
              <a:t>Ullmann</a:t>
            </a:r>
            <a:r>
              <a:rPr lang="en-CA" baseline="0" dirty="0" smtClean="0"/>
              <a:t> Reaction</a:t>
            </a:r>
          </a:p>
          <a:p>
            <a:pPr marL="171450" indent="-171450">
              <a:buFontTx/>
              <a:buChar char="-"/>
            </a:pPr>
            <a:r>
              <a:rPr lang="en-CA" baseline="0" dirty="0" smtClean="0"/>
              <a:t>The next big thing came the Stephens-Castro Coupling</a:t>
            </a:r>
          </a:p>
          <a:p>
            <a:pPr marL="171450" indent="-171450">
              <a:buFontTx/>
              <a:buChar char="-"/>
            </a:pPr>
            <a:r>
              <a:rPr lang="en-CA" baseline="0" dirty="0" smtClean="0"/>
              <a:t>Basically the </a:t>
            </a:r>
            <a:r>
              <a:rPr lang="en-CA" baseline="0" dirty="0" err="1" smtClean="0"/>
              <a:t>Sonograshira</a:t>
            </a:r>
            <a:r>
              <a:rPr lang="en-CA" baseline="0" dirty="0" smtClean="0"/>
              <a:t> Reaction w/out </a:t>
            </a:r>
            <a:r>
              <a:rPr lang="en-CA" baseline="0" dirty="0" err="1" smtClean="0"/>
              <a:t>Pd</a:t>
            </a:r>
            <a:endParaRPr lang="en-CA" baseline="0" dirty="0" smtClean="0"/>
          </a:p>
          <a:p>
            <a:pPr marL="171450" indent="-171450">
              <a:buFontTx/>
              <a:buChar char="-"/>
            </a:pPr>
            <a:endParaRPr lang="en-CA" baseline="0" dirty="0" smtClean="0"/>
          </a:p>
          <a:p>
            <a:pPr marL="171450" indent="-171450">
              <a:buFontTx/>
              <a:buChar char="-"/>
            </a:pPr>
            <a:r>
              <a:rPr lang="en-CA" baseline="0" dirty="0" smtClean="0"/>
              <a:t>Brief run through </a:t>
            </a:r>
            <a:r>
              <a:rPr lang="en-CA" baseline="0" dirty="0" err="1" smtClean="0"/>
              <a:t>Pd</a:t>
            </a:r>
            <a:r>
              <a:rPr lang="en-CA" baseline="0" dirty="0" smtClean="0"/>
              <a:t> transition w/ </a:t>
            </a:r>
            <a:r>
              <a:rPr lang="en-CA" baseline="0" dirty="0" err="1" smtClean="0"/>
              <a:t>Murahashi</a:t>
            </a:r>
            <a:r>
              <a:rPr lang="en-CA" baseline="0" dirty="0" smtClean="0"/>
              <a:t> 1975 paper of </a:t>
            </a:r>
            <a:r>
              <a:rPr lang="en-CA" baseline="0" dirty="0" err="1" smtClean="0"/>
              <a:t>vinylpalladium</a:t>
            </a:r>
            <a:r>
              <a:rPr lang="en-CA" baseline="0" dirty="0" smtClean="0"/>
              <a:t> compounds</a:t>
            </a:r>
          </a:p>
          <a:p>
            <a:pPr marL="171450" indent="-171450">
              <a:buFontTx/>
              <a:buChar char="-"/>
            </a:pPr>
            <a:endParaRPr lang="en-CA" baseline="0" dirty="0" smtClean="0"/>
          </a:p>
          <a:p>
            <a:pPr marL="0" indent="0">
              <a:buFontTx/>
              <a:buNone/>
            </a:pPr>
            <a:r>
              <a:rPr lang="en-CA" baseline="0" dirty="0" smtClean="0"/>
              <a:t>Cu catalysts are commonly stoichiometric thus have died down especially with high Temperature used to produce the components</a:t>
            </a:r>
          </a:p>
          <a:p>
            <a:pPr marL="171450" indent="-171450">
              <a:buFontTx/>
              <a:buChar char="-"/>
            </a:pPr>
            <a:r>
              <a:rPr lang="en-CA" baseline="0" dirty="0" smtClean="0"/>
              <a:t>Lost of optimization with large </a:t>
            </a:r>
            <a:r>
              <a:rPr lang="en-CA" baseline="0" dirty="0" err="1" smtClean="0"/>
              <a:t>phenathroline</a:t>
            </a:r>
            <a:r>
              <a:rPr lang="en-CA" baseline="0" dirty="0" smtClean="0"/>
              <a:t> ligands sets to stabilize the Cu intermediate state to p\improve conditions but the </a:t>
            </a:r>
            <a:r>
              <a:rPr lang="en-CA" baseline="0" dirty="0" err="1" smtClean="0"/>
              <a:t>effoets</a:t>
            </a:r>
            <a:r>
              <a:rPr lang="en-CA" baseline="0" dirty="0" smtClean="0"/>
              <a:t> are done since Cu only needs the single </a:t>
            </a:r>
            <a:r>
              <a:rPr lang="en-CA" baseline="0" dirty="0" err="1" smtClean="0"/>
              <a:t>componenets</a:t>
            </a:r>
            <a:r>
              <a:rPr lang="en-CA" baseline="0" dirty="0" smtClean="0"/>
              <a:t> to do homo-coupling</a:t>
            </a:r>
          </a:p>
          <a:p>
            <a:pPr marL="171450" indent="-171450">
              <a:buFontTx/>
              <a:buChar char="-"/>
            </a:pPr>
            <a:r>
              <a:rPr lang="en-CA" baseline="0" dirty="0" smtClean="0"/>
              <a:t>Cheap AF</a:t>
            </a:r>
          </a:p>
          <a:p>
            <a:pPr marL="457200" lvl="1" indent="0">
              <a:buFontTx/>
              <a:buNone/>
            </a:pPr>
            <a:r>
              <a:rPr lang="en-CA" baseline="0" dirty="0" smtClean="0"/>
              <a:t>- </a:t>
            </a:r>
            <a:r>
              <a:rPr lang="en-CA" baseline="0" dirty="0" err="1" smtClean="0"/>
              <a:t>CuI</a:t>
            </a:r>
            <a:r>
              <a:rPr lang="en-CA" baseline="0" dirty="0" smtClean="0"/>
              <a:t> (1kg -&gt; $515)</a:t>
            </a:r>
          </a:p>
          <a:p>
            <a:pPr marL="457200" lvl="1" indent="0">
              <a:buFontTx/>
              <a:buNone/>
            </a:pPr>
            <a:r>
              <a:rPr lang="en-CA" baseline="0" dirty="0" smtClean="0"/>
              <a:t>- </a:t>
            </a:r>
            <a:r>
              <a:rPr lang="en-CA" baseline="0" dirty="0" err="1" smtClean="0"/>
              <a:t>Pd</a:t>
            </a:r>
            <a:r>
              <a:rPr lang="en-CA" baseline="0" dirty="0" smtClean="0"/>
              <a:t>(PPh3)4 (25G -&gt; $570)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D83FF-3E74-439C-A70B-2683DE1CBD41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4632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Initial efforts</a:t>
            </a:r>
            <a:r>
              <a:rPr lang="en-CA" baseline="0" dirty="0" smtClean="0"/>
              <a:t> to do cross-coupling to produce Biphenyl</a:t>
            </a:r>
          </a:p>
          <a:p>
            <a:endParaRPr lang="en-CA" baseline="0" dirty="0" smtClean="0"/>
          </a:p>
          <a:p>
            <a:r>
              <a:rPr lang="en-CA" baseline="0" dirty="0" smtClean="0"/>
              <a:t>Make note about </a:t>
            </a:r>
            <a:r>
              <a:rPr lang="en-CA" baseline="0" dirty="0" err="1" smtClean="0"/>
              <a:t>Pd</a:t>
            </a:r>
            <a:r>
              <a:rPr lang="en-CA" baseline="0" dirty="0" smtClean="0"/>
              <a:t> catalysts need Aryl borate to form Biphenyl whereas </a:t>
            </a:r>
            <a:r>
              <a:rPr lang="en-CA" baseline="0" dirty="0" err="1" smtClean="0"/>
              <a:t>CuI</a:t>
            </a:r>
            <a:r>
              <a:rPr lang="en-CA" baseline="0" dirty="0" smtClean="0"/>
              <a:t> only need </a:t>
            </a:r>
            <a:r>
              <a:rPr lang="en-CA" baseline="0" dirty="0" err="1" smtClean="0"/>
              <a:t>Iodobenzene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D83FF-3E74-439C-A70B-2683DE1CBD41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0239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Note the High Temperatures</a:t>
            </a:r>
            <a:r>
              <a:rPr lang="en-CA" baseline="0" dirty="0" smtClean="0"/>
              <a:t> used for this reaction and write out the mechanism on the board….</a:t>
            </a:r>
          </a:p>
          <a:p>
            <a:endParaRPr lang="en-CA" baseline="0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D83FF-3E74-439C-A70B-2683DE1CBD41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9233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Stoichiometric formation</a:t>
            </a:r>
            <a:r>
              <a:rPr lang="en-CA" baseline="0" dirty="0" smtClean="0"/>
              <a:t> of </a:t>
            </a:r>
            <a:r>
              <a:rPr lang="en-CA" baseline="0" dirty="0" err="1" smtClean="0"/>
              <a:t>phen-yne</a:t>
            </a:r>
            <a:r>
              <a:rPr lang="en-CA" baseline="0" dirty="0" smtClean="0"/>
              <a:t> compounds</a:t>
            </a:r>
          </a:p>
          <a:p>
            <a:endParaRPr lang="en-CA" baseline="0" dirty="0" smtClean="0"/>
          </a:p>
          <a:p>
            <a:r>
              <a:rPr lang="en-CA" baseline="0" dirty="0" smtClean="0"/>
              <a:t>Pyridine needed to H abstract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D83FF-3E74-439C-A70B-2683DE1CBD41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4883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Popular</a:t>
            </a:r>
            <a:r>
              <a:rPr lang="en-CA" baseline="0" dirty="0" smtClean="0"/>
              <a:t> Literature uses Oxidative Addition and Reductive Elimination as the standard process to facilitate this reaction</a:t>
            </a:r>
          </a:p>
          <a:p>
            <a:endParaRPr lang="en-CA" baseline="0" dirty="0" smtClean="0"/>
          </a:p>
          <a:p>
            <a:r>
              <a:rPr lang="en-CA" baseline="0" dirty="0" smtClean="0"/>
              <a:t>Cu(III) Complexes are unstable therefore not OA and RE</a:t>
            </a:r>
          </a:p>
          <a:p>
            <a:endParaRPr lang="en-CA" baseline="0" dirty="0" smtClean="0"/>
          </a:p>
          <a:p>
            <a:r>
              <a:rPr lang="en-CA" baseline="0" dirty="0" smtClean="0"/>
              <a:t>So logically Sigma-Bond metathesis…upon theoretical calculations -&gt; SET and AT favoured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D83FF-3E74-439C-A70B-2683DE1CBD41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4317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76BC-773E-4F0A-935F-AA8EB3056289}" type="datetime1">
              <a:rPr lang="en-CA" smtClean="0"/>
              <a:t>2016-11-29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859A-72C3-4A2B-BF6B-A14F99E317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3339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5614-85AB-4757-8EF9-7A3F4AC285A7}" type="datetime1">
              <a:rPr lang="en-CA" smtClean="0"/>
              <a:t>2016-11-29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859A-72C3-4A2B-BF6B-A14F99E317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6340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C2416-505C-44A8-9B7D-CA0F6B1C4D0D}" type="datetime1">
              <a:rPr lang="en-CA" smtClean="0"/>
              <a:t>2016-11-29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859A-72C3-4A2B-BF6B-A14F99E317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4942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76828-B763-4747-8907-1BCDFD3B1BD6}" type="datetime1">
              <a:rPr lang="en-CA" smtClean="0"/>
              <a:t>2016-11-29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859A-72C3-4A2B-BF6B-A14F99E317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5772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027D-7C8D-46B3-A617-3E58F47B528A}" type="datetime1">
              <a:rPr lang="en-CA" smtClean="0"/>
              <a:t>2016-11-29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859A-72C3-4A2B-BF6B-A14F99E317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7393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64ED-5C9D-42D2-BC45-47102107CAF7}" type="datetime1">
              <a:rPr lang="en-CA" smtClean="0"/>
              <a:t>2016-11-29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859A-72C3-4A2B-BF6B-A14F99E317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4979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72DE-6483-4EA9-B94E-7A7F809A0DDC}" type="datetime1">
              <a:rPr lang="en-CA" smtClean="0"/>
              <a:t>2016-11-29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859A-72C3-4A2B-BF6B-A14F99E317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3910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A8FD-D705-4ACA-83BC-BB03BF554BA2}" type="datetime1">
              <a:rPr lang="en-CA" smtClean="0"/>
              <a:t>2016-11-29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859A-72C3-4A2B-BF6B-A14F99E317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5690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A9C55-4487-4490-9849-EBE1D762E5FE}" type="datetime1">
              <a:rPr lang="en-CA" smtClean="0"/>
              <a:t>2016-11-29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859A-72C3-4A2B-BF6B-A14F99E317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0188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E60B-33A9-4C7D-ABD5-6C3BD1AAAA54}" type="datetime1">
              <a:rPr lang="en-CA" smtClean="0"/>
              <a:t>2016-11-29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859A-72C3-4A2B-BF6B-A14F99E317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4178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D111F-9ACC-4F93-A973-B9F5D25E3315}" type="datetime1">
              <a:rPr lang="en-CA" smtClean="0"/>
              <a:t>2016-11-29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859A-72C3-4A2B-BF6B-A14F99E317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0626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3E682-36E8-4216-8CD5-388440DEBB01}" type="datetime1">
              <a:rPr lang="en-CA" smtClean="0"/>
              <a:t>2016-11-29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826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9859A-72C3-4A2B-BF6B-A14F99E3179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30522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14959"/>
            <a:ext cx="7772400" cy="1470025"/>
          </a:xfrm>
        </p:spPr>
        <p:txBody>
          <a:bodyPr/>
          <a:lstStyle/>
          <a:p>
            <a:r>
              <a:rPr lang="en-CA" dirty="0" smtClean="0"/>
              <a:t>Cu Catalyzed </a:t>
            </a:r>
            <a:br>
              <a:rPr lang="en-CA" dirty="0" smtClean="0"/>
            </a:br>
            <a:r>
              <a:rPr lang="en-CA" dirty="0" smtClean="0"/>
              <a:t>Cross Coupling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Darien </a:t>
            </a:r>
            <a:r>
              <a:rPr lang="en-CA" dirty="0" err="1" smtClean="0"/>
              <a:t>Yeung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859A-72C3-4A2B-BF6B-A14F99E31796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66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643844"/>
              </p:ext>
            </p:extLst>
          </p:nvPr>
        </p:nvGraphicFramePr>
        <p:xfrm>
          <a:off x="899592" y="1268760"/>
          <a:ext cx="7128792" cy="4841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CS ChemDraw Drawing" r:id="rId3" imgW="5188838" imgH="3524828" progId="ChemDraw.Document.6.0">
                  <p:embed/>
                </p:oleObj>
              </mc:Choice>
              <mc:Fallback>
                <p:oleObj name="CS ChemDraw Drawing" r:id="rId3" imgW="5188838" imgH="352482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9592" y="1268760"/>
                        <a:ext cx="7128792" cy="48412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Case II) Electron Withdrawing Ligand</a:t>
            </a:r>
            <a:endParaRPr lang="en-CA" dirty="0"/>
          </a:p>
        </p:txBody>
      </p:sp>
      <p:sp>
        <p:nvSpPr>
          <p:cNvPr id="6" name="Oval 5"/>
          <p:cNvSpPr/>
          <p:nvPr/>
        </p:nvSpPr>
        <p:spPr>
          <a:xfrm>
            <a:off x="5867516" y="268821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7" name="Group 6"/>
          <p:cNvGrpSpPr/>
          <p:nvPr/>
        </p:nvGrpSpPr>
        <p:grpSpPr>
          <a:xfrm>
            <a:off x="5652120" y="2776282"/>
            <a:ext cx="180020" cy="184666"/>
            <a:chOff x="287524" y="1485825"/>
            <a:chExt cx="180020" cy="184666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87524" y="1485825"/>
              <a:ext cx="18002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67544" y="1485825"/>
              <a:ext cx="0" cy="184666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Oval 9"/>
          <p:cNvSpPr/>
          <p:nvPr/>
        </p:nvSpPr>
        <p:spPr>
          <a:xfrm>
            <a:off x="8028384" y="3029724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ounded Rectangle 12"/>
          <p:cNvSpPr/>
          <p:nvPr/>
        </p:nvSpPr>
        <p:spPr>
          <a:xfrm>
            <a:off x="-396552" y="6309320"/>
            <a:ext cx="10009112" cy="57606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Relevance              &gt;              Examples of Cu Cross Coupling              &gt;          </a:t>
            </a:r>
            <a:r>
              <a:rPr lang="en-CA" b="1" dirty="0" smtClean="0">
                <a:solidFill>
                  <a:schemeClr val="tx1"/>
                </a:solidFill>
              </a:rPr>
              <a:t>Mechanism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859A-72C3-4A2B-BF6B-A14F99E31796}" type="slidenum">
              <a:rPr lang="en-CA" smtClean="0"/>
              <a:t>10</a:t>
            </a:fld>
            <a:endParaRPr lang="en-CA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3909225"/>
              </p:ext>
            </p:extLst>
          </p:nvPr>
        </p:nvGraphicFramePr>
        <p:xfrm>
          <a:off x="7419033" y="1278336"/>
          <a:ext cx="1573496" cy="874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CS ChemDraw Drawing" r:id="rId5" imgW="1962443" imgH="1090851" progId="ChemDraw.Document.6.0">
                  <p:embed/>
                </p:oleObj>
              </mc:Choice>
              <mc:Fallback>
                <p:oleObj name="CS ChemDraw Drawing" r:id="rId5" imgW="1962443" imgH="109085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419033" y="1278336"/>
                        <a:ext cx="1573496" cy="8745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516216" y="1412776"/>
            <a:ext cx="1145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/>
              <a:t>i</a:t>
            </a:r>
            <a:r>
              <a:rPr lang="en-CA" dirty="0" err="1" smtClean="0"/>
              <a:t>e</a:t>
            </a:r>
            <a:r>
              <a:rPr lang="en-CA" dirty="0" smtClean="0"/>
              <a:t>. EWG = </a:t>
            </a:r>
            <a:endParaRPr lang="en-CA" dirty="0"/>
          </a:p>
        </p:txBody>
      </p:sp>
      <p:sp>
        <p:nvSpPr>
          <p:cNvPr id="18" name="TextBox 17"/>
          <p:cNvSpPr txBox="1"/>
          <p:nvPr/>
        </p:nvSpPr>
        <p:spPr>
          <a:xfrm>
            <a:off x="2771800" y="174303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+</a:t>
            </a:r>
            <a:endParaRPr lang="en-CA" dirty="0"/>
          </a:p>
        </p:txBody>
      </p:sp>
      <p:sp>
        <p:nvSpPr>
          <p:cNvPr id="19" name="TextBox 18"/>
          <p:cNvSpPr txBox="1"/>
          <p:nvPr/>
        </p:nvSpPr>
        <p:spPr>
          <a:xfrm>
            <a:off x="6485756" y="32129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+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3061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/>
          <a:lstStyle/>
          <a:p>
            <a:r>
              <a:rPr lang="en-CA" dirty="0" smtClean="0"/>
              <a:t>Questions?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859A-72C3-4A2B-BF6B-A14F99E31796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736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-396552" y="6309320"/>
            <a:ext cx="10009112" cy="57606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Relevance              &gt;              Examples of Cu Cross Coupling              &gt;          Mechanism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Roadmap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1) Cross-Coupling Relevance since establishment of technique</a:t>
            </a:r>
          </a:p>
          <a:p>
            <a:endParaRPr lang="en-CA" dirty="0"/>
          </a:p>
          <a:p>
            <a:r>
              <a:rPr lang="en-CA" dirty="0" smtClean="0"/>
              <a:t>2) Examples of Cu Catalyzed Cross Coupling </a:t>
            </a:r>
          </a:p>
          <a:p>
            <a:endParaRPr lang="en-CA" dirty="0"/>
          </a:p>
          <a:p>
            <a:r>
              <a:rPr lang="en-CA" dirty="0" smtClean="0"/>
              <a:t>3) Mechanism of Catalysis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859A-72C3-4A2B-BF6B-A14F99E31796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053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/>
          <a:lstStyle/>
          <a:p>
            <a:r>
              <a:rPr lang="en-CA" dirty="0" smtClean="0"/>
              <a:t>How did it all start?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99" y="764704"/>
            <a:ext cx="8756209" cy="5278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684" y="6033039"/>
            <a:ext cx="42682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Johansson </a:t>
            </a:r>
            <a:r>
              <a:rPr lang="en-CA" sz="1400" dirty="0" err="1" smtClean="0"/>
              <a:t>Seechurn</a:t>
            </a:r>
            <a:r>
              <a:rPr lang="en-CA" sz="1400" dirty="0" smtClean="0"/>
              <a:t> et al., </a:t>
            </a:r>
            <a:r>
              <a:rPr lang="en-CA" sz="1400" i="1" dirty="0" err="1" smtClean="0"/>
              <a:t>Angew</a:t>
            </a:r>
            <a:r>
              <a:rPr lang="en-CA" sz="1400" i="1" dirty="0" smtClean="0"/>
              <a:t>. Chem. Int. Ed.</a:t>
            </a:r>
            <a:r>
              <a:rPr lang="en-CA" sz="1400" dirty="0" smtClean="0"/>
              <a:t>, </a:t>
            </a:r>
            <a:r>
              <a:rPr lang="en-CA" sz="1400" b="1" dirty="0" smtClean="0"/>
              <a:t>2012</a:t>
            </a:r>
            <a:r>
              <a:rPr lang="en-CA" sz="1400" i="1" dirty="0" smtClean="0"/>
              <a:t>  </a:t>
            </a:r>
            <a:endParaRPr lang="en-CA" sz="1400" dirty="0"/>
          </a:p>
        </p:txBody>
      </p:sp>
      <p:sp>
        <p:nvSpPr>
          <p:cNvPr id="8" name="Rounded Rectangle 7"/>
          <p:cNvSpPr/>
          <p:nvPr/>
        </p:nvSpPr>
        <p:spPr>
          <a:xfrm>
            <a:off x="-396552" y="6309320"/>
            <a:ext cx="10009112" cy="57606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chemeClr val="tx1"/>
                </a:solidFill>
              </a:rPr>
              <a:t>Relevance</a:t>
            </a:r>
            <a:r>
              <a:rPr lang="en-CA" dirty="0" smtClean="0">
                <a:solidFill>
                  <a:schemeClr val="tx1"/>
                </a:solidFill>
              </a:rPr>
              <a:t>              &gt;              Examples of Cu Cross Coupling              &gt;          Mechanism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859A-72C3-4A2B-BF6B-A14F99E31796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437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9605"/>
            <a:ext cx="8803983" cy="5395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en-CA" dirty="0" smtClean="0"/>
              <a:t>Ullman Reaction</a:t>
            </a:r>
            <a:endParaRPr lang="en-CA" dirty="0"/>
          </a:p>
        </p:txBody>
      </p:sp>
      <p:sp>
        <p:nvSpPr>
          <p:cNvPr id="7" name="Rounded Rectangle 6"/>
          <p:cNvSpPr/>
          <p:nvPr/>
        </p:nvSpPr>
        <p:spPr>
          <a:xfrm>
            <a:off x="-396552" y="6309320"/>
            <a:ext cx="10009112" cy="57606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chemeClr val="tx1"/>
                </a:solidFill>
              </a:rPr>
              <a:t>Relevance</a:t>
            </a:r>
            <a:r>
              <a:rPr lang="en-CA" dirty="0" smtClean="0">
                <a:solidFill>
                  <a:schemeClr val="tx1"/>
                </a:solidFill>
              </a:rPr>
              <a:t>              &gt;              Examples of Cu Cross Coupling              &gt;          Mechanism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859A-72C3-4A2B-BF6B-A14F99E31796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182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46496" y="1772816"/>
            <a:ext cx="8896418" cy="2880320"/>
          </a:xfrm>
          <a:prstGeom prst="roundRect">
            <a:avLst/>
          </a:prstGeom>
          <a:solidFill>
            <a:schemeClr val="bg1">
              <a:lumMod val="95000"/>
              <a:alpha val="69804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Ullmann</a:t>
            </a:r>
            <a:r>
              <a:rPr lang="en-CA" dirty="0" smtClean="0"/>
              <a:t> Reaction</a:t>
            </a:r>
            <a:endParaRPr lang="en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92896"/>
            <a:ext cx="8503362" cy="1515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6496" y="305829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 smtClean="0"/>
              <a:t>2</a:t>
            </a:r>
            <a:endParaRPr lang="en-CA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719361" y="2276872"/>
            <a:ext cx="21259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400" dirty="0" err="1" smtClean="0"/>
              <a:t>CuI</a:t>
            </a:r>
            <a:endParaRPr lang="en-CA" sz="2400" dirty="0" smtClean="0"/>
          </a:p>
          <a:p>
            <a:pPr algn="ctr"/>
            <a:r>
              <a:rPr lang="en-CA" sz="2400" dirty="0" smtClean="0"/>
              <a:t>20min @ 220</a:t>
            </a:r>
            <a:r>
              <a:rPr lang="en-CA" sz="2400" baseline="30000" dirty="0" smtClean="0"/>
              <a:t>o</a:t>
            </a:r>
            <a:r>
              <a:rPr lang="en-CA" sz="2400" dirty="0" smtClean="0"/>
              <a:t>C</a:t>
            </a:r>
            <a:endParaRPr lang="en-CA" sz="2400" dirty="0"/>
          </a:p>
        </p:txBody>
      </p:sp>
      <p:sp>
        <p:nvSpPr>
          <p:cNvPr id="10" name="Rounded Rectangle 9"/>
          <p:cNvSpPr/>
          <p:nvPr/>
        </p:nvSpPr>
        <p:spPr>
          <a:xfrm>
            <a:off x="-396552" y="6309320"/>
            <a:ext cx="10009112" cy="57606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Relevance              &gt;              </a:t>
            </a:r>
            <a:r>
              <a:rPr lang="en-CA" b="1" dirty="0" smtClean="0">
                <a:solidFill>
                  <a:schemeClr val="tx1"/>
                </a:solidFill>
              </a:rPr>
              <a:t>Examples of Cu Cross Coupling </a:t>
            </a:r>
            <a:r>
              <a:rPr lang="en-CA" dirty="0" smtClean="0">
                <a:solidFill>
                  <a:schemeClr val="tx1"/>
                </a:solidFill>
              </a:rPr>
              <a:t>             &gt;          Mechanism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859A-72C3-4A2B-BF6B-A14F99E31796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787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46496" y="1110754"/>
            <a:ext cx="8896418" cy="5040560"/>
          </a:xfrm>
          <a:prstGeom prst="roundRect">
            <a:avLst>
              <a:gd name="adj" fmla="val 7597"/>
            </a:avLst>
          </a:prstGeom>
          <a:solidFill>
            <a:schemeClr val="bg1">
              <a:lumMod val="95000"/>
              <a:alpha val="69804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CA" dirty="0" err="1" smtClean="0"/>
              <a:t>Ullmann</a:t>
            </a:r>
            <a:r>
              <a:rPr lang="en-CA" dirty="0" smtClean="0"/>
              <a:t> Catalytic Cycle</a:t>
            </a:r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4680529"/>
              </p:ext>
            </p:extLst>
          </p:nvPr>
        </p:nvGraphicFramePr>
        <p:xfrm>
          <a:off x="1259632" y="1182762"/>
          <a:ext cx="6840760" cy="4958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CS ChemDraw Drawing" r:id="rId3" imgW="3971065" imgH="2878523" progId="ChemDraw.Document.6.0">
                  <p:embed/>
                </p:oleObj>
              </mc:Choice>
              <mc:Fallback>
                <p:oleObj name="CS ChemDraw Drawing" r:id="rId3" imgW="3971065" imgH="287852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9632" y="1182762"/>
                        <a:ext cx="6840760" cy="49589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915816" y="5374959"/>
            <a:ext cx="1921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Oxidative Addition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2492896"/>
            <a:ext cx="12437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Reductive</a:t>
            </a:r>
          </a:p>
          <a:p>
            <a:r>
              <a:rPr lang="en-CA" dirty="0" smtClean="0"/>
              <a:t>Elimination</a:t>
            </a:r>
            <a:endParaRPr lang="en-CA" dirty="0"/>
          </a:p>
        </p:txBody>
      </p:sp>
      <p:sp>
        <p:nvSpPr>
          <p:cNvPr id="9" name="Rounded Rectangle 8"/>
          <p:cNvSpPr/>
          <p:nvPr/>
        </p:nvSpPr>
        <p:spPr>
          <a:xfrm>
            <a:off x="-396552" y="6309320"/>
            <a:ext cx="10009112" cy="57606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Relevance              &gt;              </a:t>
            </a:r>
            <a:r>
              <a:rPr lang="en-CA" b="1" dirty="0" smtClean="0">
                <a:solidFill>
                  <a:schemeClr val="tx1"/>
                </a:solidFill>
              </a:rPr>
              <a:t>Examples of Cu Cross Coupling</a:t>
            </a:r>
            <a:r>
              <a:rPr lang="en-CA" dirty="0" smtClean="0">
                <a:solidFill>
                  <a:schemeClr val="tx1"/>
                </a:solidFill>
              </a:rPr>
              <a:t>              &gt;          Mechanism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859A-72C3-4A2B-BF6B-A14F99E31796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428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07504" y="1484784"/>
            <a:ext cx="8935410" cy="3744416"/>
          </a:xfrm>
          <a:prstGeom prst="roundRect">
            <a:avLst/>
          </a:prstGeom>
          <a:solidFill>
            <a:schemeClr val="bg1">
              <a:lumMod val="95000"/>
              <a:alpha val="69804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Stephens-Castro Reaction</a:t>
            </a:r>
            <a:endParaRPr lang="en-CA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2799972"/>
              </p:ext>
            </p:extLst>
          </p:nvPr>
        </p:nvGraphicFramePr>
        <p:xfrm>
          <a:off x="323528" y="2062590"/>
          <a:ext cx="8522106" cy="2806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CS ChemDraw Drawing" r:id="rId4" imgW="5813627" imgH="1915035" progId="ChemDraw.Document.6.0">
                  <p:embed/>
                </p:oleObj>
              </mc:Choice>
              <mc:Fallback>
                <p:oleObj name="CS ChemDraw Drawing" r:id="rId4" imgW="5813627" imgH="191503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3528" y="2062590"/>
                        <a:ext cx="8522106" cy="28065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20633" y="4005063"/>
            <a:ext cx="1575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Pyridine, N</a:t>
            </a:r>
            <a:r>
              <a:rPr lang="en-CA" baseline="-25000" dirty="0" smtClean="0"/>
              <a:t>2</a:t>
            </a:r>
          </a:p>
          <a:p>
            <a:pPr algn="ctr"/>
            <a:r>
              <a:rPr lang="en-CA" dirty="0" smtClean="0"/>
              <a:t>10hrs @ 120</a:t>
            </a:r>
            <a:r>
              <a:rPr lang="en-CA" baseline="30000" dirty="0" smtClean="0"/>
              <a:t>o</a:t>
            </a:r>
            <a:r>
              <a:rPr lang="en-CA" dirty="0" smtClean="0"/>
              <a:t>C</a:t>
            </a:r>
            <a:endParaRPr lang="en-CA" dirty="0"/>
          </a:p>
        </p:txBody>
      </p:sp>
      <p:sp>
        <p:nvSpPr>
          <p:cNvPr id="10" name="Rounded Rectangle 9"/>
          <p:cNvSpPr/>
          <p:nvPr/>
        </p:nvSpPr>
        <p:spPr>
          <a:xfrm>
            <a:off x="-396552" y="6309320"/>
            <a:ext cx="10009112" cy="57606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Relevance              &gt;              </a:t>
            </a:r>
            <a:r>
              <a:rPr lang="en-CA" b="1" dirty="0" smtClean="0">
                <a:solidFill>
                  <a:schemeClr val="tx1"/>
                </a:solidFill>
              </a:rPr>
              <a:t>Examples of Cu Cross Coupling</a:t>
            </a:r>
            <a:r>
              <a:rPr lang="en-CA" dirty="0" smtClean="0">
                <a:solidFill>
                  <a:schemeClr val="tx1"/>
                </a:solidFill>
              </a:rPr>
              <a:t>              &gt;          Mechanism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859A-72C3-4A2B-BF6B-A14F99E31796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207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en-CA" dirty="0" smtClean="0"/>
              <a:t>How does the Reaction Work?</a:t>
            </a:r>
            <a:endParaRPr lang="en-CA" dirty="0"/>
          </a:p>
        </p:txBody>
      </p:sp>
      <p:pic>
        <p:nvPicPr>
          <p:cNvPr id="5122" name="Picture 2" descr="An external file that holds a picture, illustration, etc.&#10;Object name is nihms196198f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24744"/>
            <a:ext cx="7638330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6004590"/>
            <a:ext cx="48024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Go, J., Liu, P., </a:t>
            </a:r>
            <a:r>
              <a:rPr lang="en-CA" sz="1400" dirty="0" err="1" smtClean="0"/>
              <a:t>Houk</a:t>
            </a:r>
            <a:r>
              <a:rPr lang="en-CA" sz="1400" dirty="0" smtClean="0"/>
              <a:t>, KN.,</a:t>
            </a:r>
            <a:r>
              <a:rPr lang="en-CA" sz="1400" dirty="0"/>
              <a:t> </a:t>
            </a:r>
            <a:r>
              <a:rPr lang="en-CA" sz="1400" dirty="0" smtClean="0"/>
              <a:t>Buchwald, SL., </a:t>
            </a:r>
            <a:r>
              <a:rPr lang="en-CA" sz="1400" i="1" dirty="0" smtClean="0"/>
              <a:t>J. Am. Chem. Soc.</a:t>
            </a:r>
            <a:r>
              <a:rPr lang="en-CA" sz="1400" dirty="0" smtClean="0"/>
              <a:t>, </a:t>
            </a:r>
            <a:r>
              <a:rPr lang="en-CA" sz="1400" b="1" dirty="0" smtClean="0"/>
              <a:t>2010</a:t>
            </a:r>
            <a:r>
              <a:rPr lang="en-CA" sz="1400" dirty="0" smtClean="0"/>
              <a:t> </a:t>
            </a:r>
            <a:endParaRPr lang="en-CA" sz="1400" dirty="0"/>
          </a:p>
        </p:txBody>
      </p:sp>
      <p:sp>
        <p:nvSpPr>
          <p:cNvPr id="6" name="Rounded Rectangle 5"/>
          <p:cNvSpPr/>
          <p:nvPr/>
        </p:nvSpPr>
        <p:spPr>
          <a:xfrm>
            <a:off x="2915816" y="2852936"/>
            <a:ext cx="3888432" cy="2088232"/>
          </a:xfrm>
          <a:prstGeom prst="roundRect">
            <a:avLst/>
          </a:prstGeom>
          <a:solidFill>
            <a:srgbClr val="FFFF00">
              <a:alpha val="3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7236296" y="1138118"/>
            <a:ext cx="157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/>
              <a:t>i</a:t>
            </a:r>
            <a:r>
              <a:rPr lang="en-CA" dirty="0" err="1" smtClean="0"/>
              <a:t>e</a:t>
            </a:r>
            <a:r>
              <a:rPr lang="en-CA" dirty="0" smtClean="0"/>
              <a:t>. </a:t>
            </a:r>
            <a:r>
              <a:rPr lang="en-CA" dirty="0" err="1" smtClean="0"/>
              <a:t>Nuc</a:t>
            </a:r>
            <a:r>
              <a:rPr lang="en-CA" dirty="0" smtClean="0"/>
              <a:t> = </a:t>
            </a:r>
            <a:r>
              <a:rPr lang="en-CA" dirty="0" err="1" smtClean="0"/>
              <a:t>OMe</a:t>
            </a: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10" name="Rounded Rectangle 9"/>
          <p:cNvSpPr/>
          <p:nvPr/>
        </p:nvSpPr>
        <p:spPr>
          <a:xfrm>
            <a:off x="-396552" y="6309320"/>
            <a:ext cx="10009112" cy="57606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Relevance              &gt;              Examples of Cu Cross Coupling              &gt;          </a:t>
            </a:r>
            <a:r>
              <a:rPr lang="en-CA" b="1" dirty="0" smtClean="0">
                <a:solidFill>
                  <a:schemeClr val="tx1"/>
                </a:solidFill>
              </a:rPr>
              <a:t>Mechanism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859A-72C3-4A2B-BF6B-A14F99E31796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025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Case 1) Electron Donating Ligand</a:t>
            </a:r>
            <a:endParaRPr lang="en-CA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3482440"/>
              </p:ext>
            </p:extLst>
          </p:nvPr>
        </p:nvGraphicFramePr>
        <p:xfrm>
          <a:off x="1677988" y="1556668"/>
          <a:ext cx="5786437" cy="439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CS ChemDraw Drawing" r:id="rId3" imgW="5786103" imgH="4391875" progId="ChemDraw.Document.6.0">
                  <p:embed/>
                </p:oleObj>
              </mc:Choice>
              <mc:Fallback>
                <p:oleObj name="CS ChemDraw Drawing" r:id="rId3" imgW="5786103" imgH="439187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7988" y="1556668"/>
                        <a:ext cx="5786437" cy="4392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86489" y="180900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+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5652120" y="296009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+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5652120" y="389619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+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6372200" y="512033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+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6948264" y="389619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+</a:t>
            </a:r>
            <a:endParaRPr lang="en-CA" dirty="0"/>
          </a:p>
        </p:txBody>
      </p:sp>
      <p:sp>
        <p:nvSpPr>
          <p:cNvPr id="13" name="Oval 12"/>
          <p:cNvSpPr/>
          <p:nvPr/>
        </p:nvSpPr>
        <p:spPr>
          <a:xfrm>
            <a:off x="6372200" y="3108754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Oval 13"/>
          <p:cNvSpPr/>
          <p:nvPr/>
        </p:nvSpPr>
        <p:spPr>
          <a:xfrm>
            <a:off x="6804248" y="3752180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29" name="Group 28"/>
          <p:cNvGrpSpPr/>
          <p:nvPr/>
        </p:nvGrpSpPr>
        <p:grpSpPr>
          <a:xfrm>
            <a:off x="5400720" y="2600052"/>
            <a:ext cx="287404" cy="272732"/>
            <a:chOff x="5400720" y="2600052"/>
            <a:chExt cx="287404" cy="272732"/>
          </a:xfrm>
        </p:grpSpPr>
        <p:sp>
          <p:nvSpPr>
            <p:cNvPr id="7" name="Oval 6"/>
            <p:cNvSpPr/>
            <p:nvPr/>
          </p:nvSpPr>
          <p:spPr>
            <a:xfrm>
              <a:off x="5616116" y="2600052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5400720" y="2688118"/>
              <a:ext cx="180020" cy="184666"/>
              <a:chOff x="287524" y="1485825"/>
              <a:chExt cx="180020" cy="184666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>
                <a:off x="287524" y="1485825"/>
                <a:ext cx="180020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467544" y="1485825"/>
                <a:ext cx="0" cy="18466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" name="Group 24"/>
          <p:cNvGrpSpPr/>
          <p:nvPr/>
        </p:nvGrpSpPr>
        <p:grpSpPr>
          <a:xfrm>
            <a:off x="2682456" y="1623298"/>
            <a:ext cx="180020" cy="184666"/>
            <a:chOff x="287524" y="1485825"/>
            <a:chExt cx="180020" cy="184666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287524" y="1485825"/>
              <a:ext cx="18002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67544" y="1485825"/>
              <a:ext cx="0" cy="184666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9611967"/>
              </p:ext>
            </p:extLst>
          </p:nvPr>
        </p:nvGraphicFramePr>
        <p:xfrm>
          <a:off x="7884368" y="1241648"/>
          <a:ext cx="850120" cy="7632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CS ChemDraw Drawing" r:id="rId5" imgW="1491481" imgH="1339453" progId="ChemDraw.Document.6.0">
                  <p:embed/>
                </p:oleObj>
              </mc:Choice>
              <mc:Fallback>
                <p:oleObj name="CS ChemDraw Drawing" r:id="rId5" imgW="1491481" imgH="133945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884368" y="1241648"/>
                        <a:ext cx="850120" cy="7632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6876256" y="1530965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/>
              <a:t>i</a:t>
            </a:r>
            <a:r>
              <a:rPr lang="en-CA" dirty="0" err="1" smtClean="0"/>
              <a:t>e</a:t>
            </a:r>
            <a:r>
              <a:rPr lang="en-CA" dirty="0" smtClean="0"/>
              <a:t>. EDG = </a:t>
            </a:r>
            <a:endParaRPr lang="en-CA" dirty="0"/>
          </a:p>
        </p:txBody>
      </p:sp>
      <p:sp>
        <p:nvSpPr>
          <p:cNvPr id="31" name="Rounded Rectangle 30"/>
          <p:cNvSpPr/>
          <p:nvPr/>
        </p:nvSpPr>
        <p:spPr>
          <a:xfrm>
            <a:off x="-396552" y="6309320"/>
            <a:ext cx="10009112" cy="57606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Relevance              &gt;              Examples of Cu Cross Coupling              &gt;          </a:t>
            </a:r>
            <a:r>
              <a:rPr lang="en-CA" b="1" dirty="0" smtClean="0">
                <a:solidFill>
                  <a:schemeClr val="tx1"/>
                </a:solidFill>
              </a:rPr>
              <a:t>Mechanism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7168" name="Slide Number Placeholder 71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859A-72C3-4A2B-BF6B-A14F99E31796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373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3131</TotalTime>
  <Words>495</Words>
  <Application>Microsoft Office PowerPoint</Application>
  <PresentationFormat>On-screen Show (4:3)</PresentationFormat>
  <Paragraphs>98</Paragraphs>
  <Slides>11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CS ChemDraw Drawing</vt:lpstr>
      <vt:lpstr>Cu Catalyzed  Cross Coupling</vt:lpstr>
      <vt:lpstr>Roadmap</vt:lpstr>
      <vt:lpstr>How did it all start?</vt:lpstr>
      <vt:lpstr>Ullman Reaction</vt:lpstr>
      <vt:lpstr>Ullmann Reaction</vt:lpstr>
      <vt:lpstr>Ullmann Catalytic Cycle</vt:lpstr>
      <vt:lpstr>Stephens-Castro Reaction</vt:lpstr>
      <vt:lpstr>How does the Reaction Work?</vt:lpstr>
      <vt:lpstr>Case 1) Electron Donating Ligand</vt:lpstr>
      <vt:lpstr>Case II) Electron Withdrawing Ligand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Darien</dc:creator>
  <cp:lastModifiedBy>Darien</cp:lastModifiedBy>
  <cp:revision>26</cp:revision>
  <dcterms:created xsi:type="dcterms:W3CDTF">2016-11-27T04:56:35Z</dcterms:created>
  <dcterms:modified xsi:type="dcterms:W3CDTF">2016-11-29T09:07:59Z</dcterms:modified>
</cp:coreProperties>
</file>